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1" r:id="rId19"/>
    <p:sldId id="272" r:id="rId20"/>
    <p:sldId id="273" r:id="rId21"/>
    <p:sldId id="282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M+K6BFA5MW3hGaI3bv8EjPGFH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367" y="-8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310ba66edd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2" name="Google Shape;152;g1310ba66edd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10ba66edd_1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1310ba66edd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10ba66edd_1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1310ba66edd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0ba66edd_1_1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1310ba66edd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10ba66edd_1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1310ba66edd_1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10ba66edd_1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1310ba66edd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310ba66edd_1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1310ba66edd_1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1c5dc2b9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111c5dc2b9e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111c5dc2b9e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1c5dc2b9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111c5dc2b9e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111c5dc2b9e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6025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10ba66edd_1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1310ba66edd_1_2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1310ba66edd_1_2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1c5dc2b9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111c5dc2b9e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111c5dc2b9e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10ba66edd_1_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1310ba66edd_1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10ba66edd_1_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1310ba66edd_1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4786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310ba66edd_1_1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1310ba66edd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310ba66edd_1_2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1310ba66edd_1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10ba66edd_1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1310ba66edd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10ba66edd_1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310ba66edd_1_2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1310ba66edd_1_2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310ba66edd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310ba66edd_1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1310ba66edd_1_2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11c5dc2b9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111c5dc2b9e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g111c5dc2b9e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10ba66ed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1310ba66edd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1310ba66edd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10ba66ed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310ba66edd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310ba66edd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10ba66ed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310ba66edd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310ba66edd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1108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10ba66edd_1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8" name="Google Shape;138;g1310ba66edd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10ba66edd_1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g1310ba66edd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10"/>
          <p:cNvGrpSpPr/>
          <p:nvPr/>
        </p:nvGrpSpPr>
        <p:grpSpPr>
          <a:xfrm>
            <a:off x="0" y="-8467"/>
            <a:ext cx="12192133" cy="6866580"/>
            <a:chOff x="0" y="-8467"/>
            <a:chExt cx="12192133" cy="6866580"/>
          </a:xfrm>
        </p:grpSpPr>
        <p:sp>
          <p:nvSpPr>
            <p:cNvPr id="29" name="Google Shape;29;p10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410"/>
              </a:schemeClr>
            </a:solidFill>
            <a:ln>
              <a:noFill/>
            </a:ln>
          </p:spPr>
        </p:sp>
        <p:cxnSp>
          <p:nvCxnSpPr>
            <p:cNvPr id="30" name="Google Shape;30;p1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31;p10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" name="Google Shape;32;p10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0"/>
              </a:schemeClr>
            </a:solidFill>
            <a:ln>
              <a:noFill/>
            </a:ln>
          </p:spPr>
        </p:sp>
        <p:sp>
          <p:nvSpPr>
            <p:cNvPr id="33" name="Google Shape;33;p10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4" name="Google Shape;34;p10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410"/>
              </a:srgbClr>
            </a:solidFill>
            <a:ln>
              <a:noFill/>
            </a:ln>
          </p:spPr>
        </p:sp>
        <p:sp>
          <p:nvSpPr>
            <p:cNvPr id="36" name="Google Shape;36;p10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0"/>
              </a:schemeClr>
            </a:solidFill>
            <a:ln>
              <a:noFill/>
            </a:ln>
          </p:spPr>
        </p:sp>
        <p:sp>
          <p:nvSpPr>
            <p:cNvPr id="37" name="Google Shape;37;p10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8" name="Google Shape;38;p10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10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7000" cy="1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70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23877" y="5527815"/>
            <a:ext cx="2148465" cy="1086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1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1pPr>
            <a:lvl2pPr marL="91440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2pPr>
            <a:lvl3pPr marL="1371600" lvl="2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3pPr>
            <a:lvl4pPr marL="1828800" lvl="3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4pPr>
            <a:lvl5pPr marL="2286000" lvl="4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1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1pPr>
            <a:lvl2pPr marL="91440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2pPr>
            <a:lvl3pPr marL="1371600" lvl="2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3pPr>
            <a:lvl4pPr marL="1828800" lvl="3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4pPr>
            <a:lvl5pPr marL="2286000" lvl="4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8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800" cy="38457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8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6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6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72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72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  <a:defRPr sz="4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7334" y="1435497"/>
            <a:ext cx="8596800" cy="46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8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12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6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6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400" cy="12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00" cy="55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1pPr>
            <a:lvl2pPr marL="91440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2pPr>
            <a:lvl3pPr marL="1371600" lvl="2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3pPr>
            <a:lvl4pPr marL="1828800" lvl="3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4pPr>
            <a:lvl5pPr marL="2286000" lvl="4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400" cy="25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12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120"/>
              <a:buNone/>
              <a:defRPr sz="1400"/>
            </a:lvl2pPr>
            <a:lvl3pPr marL="13716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60"/>
              <a:buNone/>
              <a:defRPr sz="1200"/>
            </a:lvl3pPr>
            <a:lvl4pPr marL="182880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1000"/>
            </a:lvl4pPr>
            <a:lvl5pPr marL="2286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1000"/>
            </a:lvl5pPr>
            <a:lvl6pPr marL="274320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920"/>
              <a:buNone/>
              <a:defRPr sz="2400" b="0"/>
            </a:lvl1pPr>
            <a:lvl2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8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8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00" cy="3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1pPr>
            <a:lvl2pPr marL="91440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2pPr>
            <a:lvl3pPr marL="1371600" lvl="2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3pPr>
            <a:lvl4pPr marL="1828800" lvl="3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4pPr>
            <a:lvl5pPr marL="2286000" lvl="4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920"/>
              <a:buNone/>
              <a:defRPr sz="2400" b="0"/>
            </a:lvl1pPr>
            <a:lvl2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8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8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00" cy="3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1pPr>
            <a:lvl2pPr marL="91440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2pPr>
            <a:lvl3pPr marL="1371600" lvl="2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3pPr>
            <a:lvl4pPr marL="1828800" lvl="3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4pPr>
            <a:lvl5pPr marL="2286000" lvl="4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Char char="•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9"/>
          <p:cNvGrpSpPr/>
          <p:nvPr/>
        </p:nvGrpSpPr>
        <p:grpSpPr>
          <a:xfrm>
            <a:off x="0" y="-8467"/>
            <a:ext cx="12192133" cy="6866580"/>
            <a:chOff x="0" y="-8467"/>
            <a:chExt cx="12192133" cy="6866580"/>
          </a:xfrm>
        </p:grpSpPr>
        <p:cxnSp>
          <p:nvCxnSpPr>
            <p:cNvPr id="11" name="Google Shape;11;p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9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0"/>
              </a:schemeClr>
            </a:solidFill>
            <a:ln>
              <a:noFill/>
            </a:ln>
          </p:spPr>
        </p:sp>
        <p:sp>
          <p:nvSpPr>
            <p:cNvPr id="14" name="Google Shape;14;p9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9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9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410"/>
              </a:srgbClr>
            </a:solidFill>
            <a:ln>
              <a:noFill/>
            </a:ln>
          </p:spPr>
        </p:sp>
        <p:sp>
          <p:nvSpPr>
            <p:cNvPr id="17" name="Google Shape;17;p9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0"/>
              </a:schemeClr>
            </a:solidFill>
            <a:ln>
              <a:noFill/>
            </a:ln>
          </p:spPr>
        </p:sp>
        <p:sp>
          <p:nvSpPr>
            <p:cNvPr id="18" name="Google Shape;18;p9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9" name="Google Shape;19;p9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9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677334" y="1435497"/>
            <a:ext cx="8596800" cy="46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923877" y="5527815"/>
            <a:ext cx="2148465" cy="108690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grijalva@housingmatterssc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grijalva@housingmatterssc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esimpson@housingmatterssc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>
            <a:spLocks noGrp="1"/>
          </p:cNvSpPr>
          <p:nvPr>
            <p:ph type="ctrTitle"/>
          </p:nvPr>
        </p:nvSpPr>
        <p:spPr>
          <a:xfrm>
            <a:off x="1767623" y="1557448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400"/>
              <a:buFont typeface="Arial"/>
              <a:buNone/>
            </a:pPr>
            <a:r>
              <a:rPr lang="en-US" sz="4600"/>
              <a:t>Housing Matters</a:t>
            </a:r>
            <a:endParaRPr sz="7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>
            <a:spLocks noGrp="1"/>
          </p:cNvSpPr>
          <p:nvPr>
            <p:ph type="subTitle" idx="1"/>
          </p:nvPr>
        </p:nvSpPr>
        <p:spPr>
          <a:xfrm>
            <a:off x="1767623" y="3203750"/>
            <a:ext cx="7766936" cy="174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880"/>
              <a:buNone/>
            </a:pPr>
            <a:r>
              <a:rPr lang="en-US" sz="3000" b="1" dirty="0" err="1">
                <a:solidFill>
                  <a:srgbClr val="3A3A3A"/>
                </a:solidFill>
              </a:rPr>
              <a:t>Evyn</a:t>
            </a:r>
            <a:r>
              <a:rPr lang="en-US" sz="3000" b="1" dirty="0">
                <a:solidFill>
                  <a:srgbClr val="3A3A3A"/>
                </a:solidFill>
              </a:rPr>
              <a:t> Robles</a:t>
            </a:r>
            <a:endParaRPr sz="3000" b="1" dirty="0">
              <a:solidFill>
                <a:srgbClr val="3A3A3A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880"/>
              <a:buNone/>
            </a:pPr>
            <a:r>
              <a:rPr lang="en-US" sz="3000" i="1" dirty="0">
                <a:solidFill>
                  <a:srgbClr val="3A3A3A"/>
                </a:solidFill>
              </a:rPr>
              <a:t>Associate Director of Programs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880"/>
              <a:buNone/>
            </a:pPr>
            <a:r>
              <a:rPr lang="es-MX" sz="3000" i="1" dirty="0">
                <a:solidFill>
                  <a:srgbClr val="0070C0"/>
                </a:solidFill>
              </a:rPr>
              <a:t>Directora Asociada de Programas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10ba66edd_1_28"/>
          <p:cNvSpPr txBox="1">
            <a:spLocks noGrp="1"/>
          </p:cNvSpPr>
          <p:nvPr>
            <p:ph type="title"/>
          </p:nvPr>
        </p:nvSpPr>
        <p:spPr>
          <a:xfrm>
            <a:off x="564123" y="174171"/>
            <a:ext cx="8596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</a:pPr>
            <a:r>
              <a:rPr lang="en-US" sz="4800" dirty="0"/>
              <a:t>Campus Overview</a:t>
            </a:r>
            <a:br>
              <a:rPr lang="en-US" sz="4800" dirty="0"/>
            </a:br>
            <a:r>
              <a:rPr lang="es-MX" sz="4800" i="1" dirty="0"/>
              <a:t>Vista general de los sitios</a:t>
            </a:r>
            <a:endParaRPr sz="4800" dirty="0"/>
          </a:p>
        </p:txBody>
      </p:sp>
      <p:sp>
        <p:nvSpPr>
          <p:cNvPr id="155" name="Google Shape;155;g1310ba66edd_1_28"/>
          <p:cNvSpPr txBox="1">
            <a:spLocks noGrp="1"/>
          </p:cNvSpPr>
          <p:nvPr>
            <p:ph type="body" idx="4294967295"/>
          </p:nvPr>
        </p:nvSpPr>
        <p:spPr>
          <a:xfrm>
            <a:off x="677324" y="1680754"/>
            <a:ext cx="9198195" cy="154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Recuperative Care Center</a:t>
            </a:r>
            <a:br>
              <a:rPr lang="en-US" sz="3000" b="1" dirty="0"/>
            </a:br>
            <a:r>
              <a:rPr lang="en-US" sz="3000" i="1" dirty="0"/>
              <a:t>Medical respite shelter for 12 adults recovering from a recent hospital stay </a:t>
            </a:r>
            <a:endParaRPr sz="3000" i="1" dirty="0"/>
          </a:p>
          <a:p>
            <a:pPr marL="9144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None/>
            </a:pPr>
            <a:endParaRPr dirty="0"/>
          </a:p>
        </p:txBody>
      </p:sp>
      <p:pic>
        <p:nvPicPr>
          <p:cNvPr id="156" name="Google Shape;156;g1310ba66edd_1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925" y="3222171"/>
            <a:ext cx="5229361" cy="25628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E5F38E-4D0B-221C-859C-65C5C4CBF543}"/>
              </a:ext>
            </a:extLst>
          </p:cNvPr>
          <p:cNvSpPr txBox="1"/>
          <p:nvPr/>
        </p:nvSpPr>
        <p:spPr>
          <a:xfrm>
            <a:off x="775063" y="3429000"/>
            <a:ext cx="36750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3000" b="1" dirty="0">
                <a:solidFill>
                  <a:srgbClr val="0070C0"/>
                </a:solidFill>
              </a:rPr>
              <a:t>Centro de Cuidado</a:t>
            </a:r>
          </a:p>
          <a:p>
            <a:pPr lvl="0"/>
            <a:r>
              <a:rPr lang="es-MX" sz="3000" b="1" dirty="0">
                <a:solidFill>
                  <a:srgbClr val="0070C0"/>
                </a:solidFill>
              </a:rPr>
              <a:t>Recuperativo</a:t>
            </a:r>
            <a:br>
              <a:rPr lang="es-MX" sz="3000" b="1" dirty="0">
                <a:solidFill>
                  <a:srgbClr val="0070C0"/>
                </a:solidFill>
              </a:rPr>
            </a:br>
            <a:r>
              <a:rPr lang="es-MX" sz="3000" i="1" dirty="0">
                <a:solidFill>
                  <a:srgbClr val="0070C0"/>
                </a:solidFill>
              </a:rPr>
              <a:t>Refugio de respiro médico para 12 adultos recuperando de una estadía reciente de hospital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10ba66edd_1_53"/>
          <p:cNvSpPr txBox="1">
            <a:spLocks noGrp="1"/>
          </p:cNvSpPr>
          <p:nvPr>
            <p:ph type="title"/>
          </p:nvPr>
        </p:nvSpPr>
        <p:spPr>
          <a:xfrm>
            <a:off x="677325" y="139338"/>
            <a:ext cx="8596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</a:pPr>
            <a:r>
              <a:rPr lang="en-US" sz="4800" dirty="0"/>
              <a:t>Campus Overview</a:t>
            </a:r>
            <a:br>
              <a:rPr lang="en-US" sz="4800" dirty="0"/>
            </a:br>
            <a:r>
              <a:rPr lang="es-MX" sz="4800" i="1" dirty="0"/>
              <a:t>Vista general de los sitios</a:t>
            </a:r>
            <a:endParaRPr sz="4800" dirty="0"/>
          </a:p>
        </p:txBody>
      </p:sp>
      <p:sp>
        <p:nvSpPr>
          <p:cNvPr id="162" name="Google Shape;162;g1310ba66edd_1_53"/>
          <p:cNvSpPr txBox="1">
            <a:spLocks noGrp="1"/>
          </p:cNvSpPr>
          <p:nvPr>
            <p:ph type="body" idx="4294967295"/>
          </p:nvPr>
        </p:nvSpPr>
        <p:spPr>
          <a:xfrm>
            <a:off x="677325" y="1658858"/>
            <a:ext cx="8761500" cy="1432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Homeless Persons Health Project (HPHP)</a:t>
            </a:r>
            <a:br>
              <a:rPr lang="en-US" sz="3000" b="1" dirty="0"/>
            </a:br>
            <a:r>
              <a:rPr lang="en-US" sz="3000" i="1" dirty="0"/>
              <a:t>County-run walk-in medical clinic for low-income and homeless individuals</a:t>
            </a:r>
            <a:endParaRPr sz="3000" i="1" dirty="0"/>
          </a:p>
          <a:p>
            <a:pPr marL="9144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None/>
            </a:pPr>
            <a:endParaRPr dirty="0"/>
          </a:p>
        </p:txBody>
      </p:sp>
      <p:pic>
        <p:nvPicPr>
          <p:cNvPr id="163" name="Google Shape;163;g1310ba66edd_1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742" y="3244510"/>
            <a:ext cx="5091350" cy="31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109BA7-76AE-0366-DA9A-CF063453D8F9}"/>
              </a:ext>
            </a:extLst>
          </p:cNvPr>
          <p:cNvSpPr txBox="1"/>
          <p:nvPr/>
        </p:nvSpPr>
        <p:spPr>
          <a:xfrm>
            <a:off x="5617029" y="3013166"/>
            <a:ext cx="42846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3000" b="1" dirty="0">
                <a:solidFill>
                  <a:srgbClr val="0070C0"/>
                </a:solidFill>
              </a:rPr>
              <a:t>Proyecto de Salud para Personas sin Vivienda (HPHP)</a:t>
            </a:r>
            <a:br>
              <a:rPr lang="es-MX" sz="3000" b="1" dirty="0">
                <a:solidFill>
                  <a:srgbClr val="0070C0"/>
                </a:solidFill>
              </a:rPr>
            </a:br>
            <a:r>
              <a:rPr lang="es-MX" sz="3000" i="1" dirty="0">
                <a:solidFill>
                  <a:srgbClr val="0070C0"/>
                </a:solidFill>
              </a:rPr>
              <a:t>Clínica médica del Condado sin cita para individuos de bajos ingresos y sin hogar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10ba66edd_1_60"/>
          <p:cNvSpPr txBox="1">
            <a:spLocks noGrp="1"/>
          </p:cNvSpPr>
          <p:nvPr>
            <p:ph type="title"/>
          </p:nvPr>
        </p:nvSpPr>
        <p:spPr>
          <a:xfrm>
            <a:off x="503163" y="21462"/>
            <a:ext cx="8596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</a:pPr>
            <a:r>
              <a:rPr lang="en-US" sz="4800" dirty="0"/>
              <a:t>Campus Overview</a:t>
            </a:r>
            <a:br>
              <a:rPr lang="en-US" sz="4800" dirty="0"/>
            </a:br>
            <a:r>
              <a:rPr lang="es-MX" sz="4800" i="1" dirty="0"/>
              <a:t>Vista general de los sitios</a:t>
            </a:r>
            <a:br>
              <a:rPr lang="en-US" sz="4800" dirty="0"/>
            </a:br>
            <a:endParaRPr sz="4800" dirty="0"/>
          </a:p>
        </p:txBody>
      </p:sp>
      <p:sp>
        <p:nvSpPr>
          <p:cNvPr id="169" name="Google Shape;169;g1310ba66edd_1_60"/>
          <p:cNvSpPr txBox="1">
            <a:spLocks noGrp="1"/>
          </p:cNvSpPr>
          <p:nvPr>
            <p:ph type="body" idx="4294967295"/>
          </p:nvPr>
        </p:nvSpPr>
        <p:spPr>
          <a:xfrm>
            <a:off x="677325" y="1502104"/>
            <a:ext cx="8761500" cy="53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/>
              <a:t>Dientes</a:t>
            </a:r>
            <a:r>
              <a:rPr lang="en-US" sz="3000" b="1" dirty="0"/>
              <a:t> Community Dental Care</a:t>
            </a:r>
            <a:br>
              <a:rPr lang="en-US" sz="3000" b="1" dirty="0"/>
            </a:br>
            <a:r>
              <a:rPr lang="en-US" sz="3000" i="1" dirty="0"/>
              <a:t>County-run walk-in medical clinic for low-income and homeless individuals</a:t>
            </a:r>
            <a:endParaRPr sz="3000" i="1" dirty="0"/>
          </a:p>
          <a:p>
            <a:pPr marL="91440" indent="0">
              <a:buNone/>
            </a:pPr>
            <a:r>
              <a:rPr lang="es-MX" sz="3000" b="1" dirty="0">
                <a:solidFill>
                  <a:srgbClr val="0070C0"/>
                </a:solidFill>
              </a:rPr>
              <a:t>Cuidado Dental Comunitario Dientes</a:t>
            </a:r>
            <a:br>
              <a:rPr lang="en-US" sz="3000" b="1" dirty="0"/>
            </a:br>
            <a:r>
              <a:rPr lang="es-MX" sz="3000" i="1" dirty="0">
                <a:solidFill>
                  <a:srgbClr val="0070C0"/>
                </a:solidFill>
              </a:rPr>
              <a:t>Clínica médica del Condado sin cita para individuos de bajos ingresos y sin hogar</a:t>
            </a:r>
            <a:endParaRPr dirty="0"/>
          </a:p>
        </p:txBody>
      </p:sp>
      <p:pic>
        <p:nvPicPr>
          <p:cNvPr id="170" name="Google Shape;170;g1310ba66edd_1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286" y="4746172"/>
            <a:ext cx="6356699" cy="1433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10ba66edd_1_153"/>
          <p:cNvSpPr txBox="1">
            <a:spLocks noGrp="1"/>
          </p:cNvSpPr>
          <p:nvPr>
            <p:ph type="title"/>
          </p:nvPr>
        </p:nvSpPr>
        <p:spPr>
          <a:xfrm>
            <a:off x="182880" y="609600"/>
            <a:ext cx="9788434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</a:pPr>
            <a:r>
              <a:rPr lang="en-US" sz="4800" dirty="0"/>
              <a:t>Day Services / </a:t>
            </a:r>
            <a:r>
              <a:rPr lang="es-MX" sz="4800" i="1" dirty="0"/>
              <a:t>Servicios diurnos </a:t>
            </a:r>
          </a:p>
        </p:txBody>
      </p:sp>
      <p:sp>
        <p:nvSpPr>
          <p:cNvPr id="176" name="Google Shape;176;g1310ba66edd_1_153"/>
          <p:cNvSpPr txBox="1">
            <a:spLocks noGrp="1"/>
          </p:cNvSpPr>
          <p:nvPr>
            <p:ph type="body" idx="4294967295"/>
          </p:nvPr>
        </p:nvSpPr>
        <p:spPr>
          <a:xfrm>
            <a:off x="357051" y="1558834"/>
            <a:ext cx="8999424" cy="150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 dirty="0">
                <a:solidFill>
                  <a:schemeClr val="dk1"/>
                </a:solidFill>
              </a:rPr>
              <a:t>Our day services are free and open to the entire community, regardless of participation in a housing or employment program.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i="1" dirty="0"/>
          </a:p>
          <a:p>
            <a:pPr marL="9144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None/>
            </a:pPr>
            <a:endParaRPr dirty="0"/>
          </a:p>
        </p:txBody>
      </p:sp>
      <p:pic>
        <p:nvPicPr>
          <p:cNvPr id="177" name="Google Shape;177;g1310ba66edd_1_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846" y="3429000"/>
            <a:ext cx="4605450" cy="3069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A7CC9-F161-CBFE-DC30-307AB05DD173}"/>
              </a:ext>
            </a:extLst>
          </p:cNvPr>
          <p:cNvSpPr txBox="1"/>
          <p:nvPr/>
        </p:nvSpPr>
        <p:spPr>
          <a:xfrm>
            <a:off x="439783" y="3060645"/>
            <a:ext cx="44457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i="1" dirty="0">
                <a:solidFill>
                  <a:srgbClr val="0070C0"/>
                </a:solidFill>
              </a:rPr>
              <a:t>Nuestros servicios diurnos son gratis y disponibles para toda la comunidad, sin tomar en cuenta la participación en un programa de vivienda o empleo.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10ba66edd_1_160"/>
          <p:cNvSpPr txBox="1">
            <a:spLocks noGrp="1"/>
          </p:cNvSpPr>
          <p:nvPr>
            <p:ph type="title"/>
          </p:nvPr>
        </p:nvSpPr>
        <p:spPr>
          <a:xfrm>
            <a:off x="165463" y="609600"/>
            <a:ext cx="9492343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</a:pPr>
            <a:r>
              <a:rPr lang="en-US" sz="4800" dirty="0"/>
              <a:t>Day Services /</a:t>
            </a:r>
            <a:r>
              <a:rPr lang="es-MX" sz="4800" i="1" dirty="0"/>
              <a:t>Servicios diurnos </a:t>
            </a:r>
            <a:endParaRPr sz="4800" dirty="0"/>
          </a:p>
        </p:txBody>
      </p:sp>
      <p:sp>
        <p:nvSpPr>
          <p:cNvPr id="183" name="Google Shape;183;g1310ba66edd_1_160"/>
          <p:cNvSpPr txBox="1">
            <a:spLocks noGrp="1"/>
          </p:cNvSpPr>
          <p:nvPr>
            <p:ph type="body" idx="4294967295"/>
          </p:nvPr>
        </p:nvSpPr>
        <p:spPr>
          <a:xfrm>
            <a:off x="165463" y="1502104"/>
            <a:ext cx="9273362" cy="53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Mail Room</a:t>
            </a:r>
            <a:br>
              <a:rPr lang="en-US" sz="3000" b="1" dirty="0"/>
            </a:br>
            <a:r>
              <a:rPr lang="en-US" sz="3000" i="1" dirty="0"/>
              <a:t>Open M-F 10am-2pm</a:t>
            </a:r>
            <a:br>
              <a:rPr lang="en-US" sz="3000" i="1" dirty="0"/>
            </a:br>
            <a:r>
              <a:rPr lang="en-US" sz="3000" i="1" dirty="0"/>
              <a:t>Tu 6am-8am, Th 4pm-6pm</a:t>
            </a:r>
            <a:endParaRPr sz="3000" i="1" dirty="0"/>
          </a:p>
          <a:p>
            <a:pPr marL="9144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None/>
            </a:pPr>
            <a:endParaRPr dirty="0"/>
          </a:p>
        </p:txBody>
      </p:sp>
      <p:pic>
        <p:nvPicPr>
          <p:cNvPr id="184" name="Google Shape;184;g1310ba66edd_1_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5074" y="3362625"/>
            <a:ext cx="4846024" cy="32299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788578-348B-5750-D6EB-07CD13E360CD}"/>
              </a:ext>
            </a:extLst>
          </p:cNvPr>
          <p:cNvSpPr txBox="1"/>
          <p:nvPr/>
        </p:nvSpPr>
        <p:spPr>
          <a:xfrm>
            <a:off x="4902926" y="1502104"/>
            <a:ext cx="5050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 dirty="0">
                <a:solidFill>
                  <a:srgbClr val="0070C0"/>
                </a:solidFill>
              </a:rPr>
              <a:t>Cuarto de correo</a:t>
            </a:r>
            <a:br>
              <a:rPr lang="es-MX" sz="3000" b="1" dirty="0">
                <a:solidFill>
                  <a:srgbClr val="0070C0"/>
                </a:solidFill>
              </a:rPr>
            </a:br>
            <a:r>
              <a:rPr lang="es-MX" sz="3000" i="1" dirty="0">
                <a:solidFill>
                  <a:srgbClr val="0070C0"/>
                </a:solidFill>
              </a:rPr>
              <a:t>Abierto L-V 10am-2pm</a:t>
            </a:r>
            <a:br>
              <a:rPr lang="es-MX" sz="3000" i="1" dirty="0">
                <a:solidFill>
                  <a:srgbClr val="0070C0"/>
                </a:solidFill>
              </a:rPr>
            </a:br>
            <a:r>
              <a:rPr lang="es-MX" sz="3000" i="1" dirty="0">
                <a:solidFill>
                  <a:srgbClr val="0070C0"/>
                </a:solidFill>
              </a:rPr>
              <a:t>mar 6am-8am, jue 4pm-6pm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10ba66edd_1_166"/>
          <p:cNvSpPr txBox="1">
            <a:spLocks noGrp="1"/>
          </p:cNvSpPr>
          <p:nvPr>
            <p:ph type="title"/>
          </p:nvPr>
        </p:nvSpPr>
        <p:spPr>
          <a:xfrm>
            <a:off x="121920" y="609600"/>
            <a:ext cx="957072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</a:pPr>
            <a:r>
              <a:rPr lang="en-US" sz="4800" dirty="0"/>
              <a:t>Day Services /</a:t>
            </a:r>
            <a:r>
              <a:rPr lang="es-MX" sz="4800" i="1" dirty="0"/>
              <a:t>Servicios diurnos </a:t>
            </a:r>
            <a:endParaRPr sz="4800" dirty="0"/>
          </a:p>
        </p:txBody>
      </p:sp>
      <p:sp>
        <p:nvSpPr>
          <p:cNvPr id="190" name="Google Shape;190;g1310ba66edd_1_166"/>
          <p:cNvSpPr txBox="1">
            <a:spLocks noGrp="1"/>
          </p:cNvSpPr>
          <p:nvPr>
            <p:ph type="body" idx="4294967295"/>
          </p:nvPr>
        </p:nvSpPr>
        <p:spPr>
          <a:xfrm>
            <a:off x="677325" y="1502104"/>
            <a:ext cx="8761500" cy="53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Showers and Bathroom Access</a:t>
            </a:r>
            <a:br>
              <a:rPr lang="en-US" sz="3000" b="1" dirty="0"/>
            </a:br>
            <a:r>
              <a:rPr lang="en-US" sz="3000" dirty="0"/>
              <a:t>Showers </a:t>
            </a:r>
            <a:r>
              <a:rPr lang="en-US" sz="3000" i="1" dirty="0"/>
              <a:t>open daily from 7am-3pm</a:t>
            </a:r>
            <a:br>
              <a:rPr lang="en-US" sz="3000" i="1" dirty="0"/>
            </a:br>
            <a:r>
              <a:rPr lang="en-US" sz="3000" i="1" dirty="0"/>
              <a:t>24/7 bathroom access</a:t>
            </a:r>
            <a:endParaRPr sz="3000" i="1" dirty="0"/>
          </a:p>
          <a:p>
            <a:pPr marL="9144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None/>
            </a:pPr>
            <a:endParaRPr dirty="0"/>
          </a:p>
        </p:txBody>
      </p:sp>
      <p:pic>
        <p:nvPicPr>
          <p:cNvPr id="191" name="Google Shape;191;g1310ba66edd_1_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0496" y="3080657"/>
            <a:ext cx="4493252" cy="29088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2688F0-C4E2-464D-72D1-51CEFA4077C6}"/>
              </a:ext>
            </a:extLst>
          </p:cNvPr>
          <p:cNvSpPr txBox="1"/>
          <p:nvPr/>
        </p:nvSpPr>
        <p:spPr>
          <a:xfrm>
            <a:off x="740229" y="3248297"/>
            <a:ext cx="43107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 dirty="0">
                <a:solidFill>
                  <a:srgbClr val="0070C0"/>
                </a:solidFill>
              </a:rPr>
              <a:t>Acceso a Regaderas y Baños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i="1" dirty="0">
                <a:solidFill>
                  <a:srgbClr val="0070C0"/>
                </a:solidFill>
              </a:rPr>
              <a:t>Las regaderas están abiertas diario de las 7am a 3pm</a:t>
            </a:r>
            <a:br>
              <a:rPr lang="es-MX" sz="3000" i="1" dirty="0">
                <a:solidFill>
                  <a:srgbClr val="0070C0"/>
                </a:solidFill>
              </a:rPr>
            </a:br>
            <a:r>
              <a:rPr lang="es-MX" sz="3000" i="1" dirty="0">
                <a:solidFill>
                  <a:srgbClr val="0070C0"/>
                </a:solidFill>
              </a:rPr>
              <a:t>Acceso a los baños las  24 horas, todos los días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10ba66edd_1_171"/>
          <p:cNvSpPr txBox="1">
            <a:spLocks noGrp="1"/>
          </p:cNvSpPr>
          <p:nvPr>
            <p:ph type="title"/>
          </p:nvPr>
        </p:nvSpPr>
        <p:spPr>
          <a:xfrm>
            <a:off x="104503" y="609600"/>
            <a:ext cx="9535886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</a:pPr>
            <a:r>
              <a:rPr lang="en-US" sz="4800" dirty="0"/>
              <a:t>Day Services /</a:t>
            </a:r>
            <a:r>
              <a:rPr lang="es-MX" sz="4800" i="1" dirty="0"/>
              <a:t>Servicios diurnos </a:t>
            </a:r>
            <a:endParaRPr sz="4800" dirty="0"/>
          </a:p>
        </p:txBody>
      </p:sp>
      <p:sp>
        <p:nvSpPr>
          <p:cNvPr id="197" name="Google Shape;197;g1310ba66edd_1_171"/>
          <p:cNvSpPr txBox="1">
            <a:spLocks noGrp="1"/>
          </p:cNvSpPr>
          <p:nvPr>
            <p:ph type="body" idx="4294967295"/>
          </p:nvPr>
        </p:nvSpPr>
        <p:spPr>
          <a:xfrm>
            <a:off x="677325" y="1502104"/>
            <a:ext cx="8761500" cy="53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The Nook</a:t>
            </a:r>
            <a:br>
              <a:rPr lang="en-US" sz="3000" b="1" dirty="0"/>
            </a:br>
            <a:r>
              <a:rPr lang="en-US" sz="3000" dirty="0"/>
              <a:t>A place to charge devices, attend meetings, do work, study, etc.</a:t>
            </a:r>
            <a:br>
              <a:rPr lang="en-US" sz="3000" dirty="0"/>
            </a:br>
            <a:r>
              <a:rPr lang="en-US" sz="3000" dirty="0"/>
              <a:t>Open daily from 9am-10pm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i="1" dirty="0"/>
          </a:p>
          <a:p>
            <a:pPr marL="0" indent="0">
              <a:spcBef>
                <a:spcPts val="0"/>
              </a:spcBef>
              <a:buNone/>
            </a:pPr>
            <a:r>
              <a:rPr lang="es-MX" sz="3000" b="1" dirty="0">
                <a:solidFill>
                  <a:srgbClr val="0070C0"/>
                </a:solidFill>
              </a:rPr>
              <a:t>“El Rincón”</a:t>
            </a:r>
            <a:br>
              <a:rPr lang="es-MX" sz="3000" b="1" dirty="0">
                <a:solidFill>
                  <a:srgbClr val="0070C0"/>
                </a:solidFill>
              </a:rPr>
            </a:br>
            <a:r>
              <a:rPr lang="es-MX" sz="3000" i="1" dirty="0">
                <a:solidFill>
                  <a:srgbClr val="0070C0"/>
                </a:solidFill>
              </a:rPr>
              <a:t>Un lugar para enchufar los                                         dispositivos, tener reuniones,                        </a:t>
            </a:r>
            <a:r>
              <a:rPr lang="es-MX" sz="3000" i="1" dirty="0" err="1">
                <a:solidFill>
                  <a:srgbClr val="0070C0"/>
                </a:solidFill>
              </a:rPr>
              <a:t>attend</a:t>
            </a:r>
            <a:r>
              <a:rPr lang="es-MX" sz="3000" i="1" dirty="0">
                <a:solidFill>
                  <a:srgbClr val="0070C0"/>
                </a:solidFill>
              </a:rPr>
              <a:t> hacer trabajo, estudiar, etc.</a:t>
            </a:r>
            <a:br>
              <a:rPr lang="es-MX" sz="3000" i="1" dirty="0">
                <a:solidFill>
                  <a:srgbClr val="0070C0"/>
                </a:solidFill>
              </a:rPr>
            </a:br>
            <a:r>
              <a:rPr lang="es-MX" sz="3000" i="1" dirty="0">
                <a:solidFill>
                  <a:srgbClr val="0070C0"/>
                </a:solidFill>
              </a:rPr>
              <a:t>Abierto diario de las 9am a                                   las 10pm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i="1" dirty="0"/>
          </a:p>
          <a:p>
            <a:pPr marL="9144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None/>
            </a:pPr>
            <a:endParaRPr dirty="0"/>
          </a:p>
        </p:txBody>
      </p:sp>
      <p:pic>
        <p:nvPicPr>
          <p:cNvPr id="198" name="Google Shape;198;g1310ba66edd_1_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3120" y="3429000"/>
            <a:ext cx="3795277" cy="252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1c5dc2b9e_0_4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100"/>
              <a:t>Outreach and Service Navigation</a:t>
            </a:r>
            <a:endParaRPr sz="4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/>
          </a:p>
        </p:txBody>
      </p:sp>
      <p:sp>
        <p:nvSpPr>
          <p:cNvPr id="205" name="Google Shape;205;g111c5dc2b9e_0_40"/>
          <p:cNvSpPr txBox="1">
            <a:spLocks noGrp="1"/>
          </p:cNvSpPr>
          <p:nvPr>
            <p:ph type="body" idx="1"/>
          </p:nvPr>
        </p:nvSpPr>
        <p:spPr>
          <a:xfrm>
            <a:off x="677334" y="1656722"/>
            <a:ext cx="8596800" cy="46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000" b="1"/>
              <a:t>Guest Experience Program Manager</a:t>
            </a:r>
            <a:endParaRPr sz="2000" b="1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Service Navigation Workshop - Hands on support for navigating housing services, Wednesdays and Fridays 1-4pm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000" b="1"/>
              <a:t>Intake and Assessment Coordinator</a:t>
            </a:r>
            <a:endParaRPr sz="2000" b="1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Problem solving conversations around housing and access to shelter for individual adults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(831) 325-2904 or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agrijalva@housingmatterssc.org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000" b="1"/>
              <a:t>Family Outreach Specialist</a:t>
            </a:r>
            <a:endParaRPr sz="2000" b="1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 Problem solving conversations around housing and access to shelter for families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(831) 200-3118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1c5dc2b9e_0_40"/>
          <p:cNvSpPr txBox="1">
            <a:spLocks noGrp="1"/>
          </p:cNvSpPr>
          <p:nvPr>
            <p:ph type="title"/>
          </p:nvPr>
        </p:nvSpPr>
        <p:spPr>
          <a:xfrm>
            <a:off x="165463" y="609600"/>
            <a:ext cx="9108671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MX" sz="4100" i="1" dirty="0"/>
              <a:t>Navegación de Alcance y Servicio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dirty="0"/>
          </a:p>
        </p:txBody>
      </p:sp>
      <p:sp>
        <p:nvSpPr>
          <p:cNvPr id="205" name="Google Shape;205;g111c5dc2b9e_0_40"/>
          <p:cNvSpPr txBox="1">
            <a:spLocks noGrp="1"/>
          </p:cNvSpPr>
          <p:nvPr>
            <p:ph type="body" idx="1"/>
          </p:nvPr>
        </p:nvSpPr>
        <p:spPr>
          <a:xfrm>
            <a:off x="677334" y="1656722"/>
            <a:ext cx="8596800" cy="46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r>
              <a:rPr lang="es-MX" sz="2000" b="1" dirty="0"/>
              <a:t>Gerente de Programa de Experiencia del Cliente</a:t>
            </a:r>
          </a:p>
          <a:p>
            <a:pPr lvl="0" indent="-355600">
              <a:buSzPts val="2000"/>
            </a:pPr>
            <a:r>
              <a:rPr lang="es-MX" sz="2000" dirty="0"/>
              <a:t>Taller sobre la navegación de servicios  - Apoyo práctico para  navegar los servicios de vivienda, los miércoles y viernes, 1-4pm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s-MX" sz="2000" b="1" dirty="0"/>
              <a:t>Coordinadora de Admisión y Evaluación</a:t>
            </a:r>
          </a:p>
          <a:p>
            <a:pPr lvl="0" indent="-355600">
              <a:buSzPts val="2000"/>
            </a:pPr>
            <a:r>
              <a:rPr lang="es-MX" sz="2000" dirty="0"/>
              <a:t>Conversaciones para resolver problemas sobre vivienda y acceso a refugio para individuos adultos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s-MX" sz="2000" dirty="0"/>
              <a:t>(831) 325-2904 o </a:t>
            </a:r>
            <a:r>
              <a:rPr lang="es-MX" sz="2000" u="sng" dirty="0">
                <a:solidFill>
                  <a:schemeClr val="hlink"/>
                </a:solidFill>
                <a:hlinkClick r:id="rId3"/>
              </a:rPr>
              <a:t>agrijalva@housingmatterssc.org</a:t>
            </a:r>
            <a:endParaRPr lang="es-MX" sz="20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s-MX" sz="2000" b="1" dirty="0"/>
              <a:t>Especialista de Alcance Familiar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s-MX" sz="2000" dirty="0"/>
              <a:t>Conversaciones para resolver problemas sobre vivienda y acceso a refugio para familias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s-MX" sz="2000" dirty="0"/>
              <a:t>(831) 200-3118</a:t>
            </a:r>
          </a:p>
        </p:txBody>
      </p:sp>
    </p:spTree>
    <p:extLst>
      <p:ext uri="{BB962C8B-B14F-4D97-AF65-F5344CB8AC3E}">
        <p14:creationId xmlns:p14="http://schemas.microsoft.com/office/powerpoint/2010/main" val="3549810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10ba66edd_1_212"/>
          <p:cNvSpPr txBox="1">
            <a:spLocks noGrp="1"/>
          </p:cNvSpPr>
          <p:nvPr>
            <p:ph type="title"/>
          </p:nvPr>
        </p:nvSpPr>
        <p:spPr>
          <a:xfrm>
            <a:off x="677334" y="139337"/>
            <a:ext cx="8596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100" dirty="0"/>
              <a:t>Employment Program</a:t>
            </a:r>
            <a:br>
              <a:rPr lang="en-US" sz="4100" dirty="0"/>
            </a:br>
            <a:r>
              <a:rPr lang="es-MX" sz="4100" i="1" dirty="0"/>
              <a:t>Programa de empleo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dirty="0"/>
          </a:p>
        </p:txBody>
      </p:sp>
      <p:sp>
        <p:nvSpPr>
          <p:cNvPr id="212" name="Google Shape;212;g1310ba66edd_1_212"/>
          <p:cNvSpPr txBox="1">
            <a:spLocks noGrp="1"/>
          </p:cNvSpPr>
          <p:nvPr>
            <p:ph type="body" idx="1"/>
          </p:nvPr>
        </p:nvSpPr>
        <p:spPr>
          <a:xfrm>
            <a:off x="520579" y="1656722"/>
            <a:ext cx="4600060" cy="46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/>
              <a:t>CalFresh</a:t>
            </a:r>
            <a:r>
              <a:rPr lang="en-US" sz="3000" b="1" dirty="0"/>
              <a:t> Employment Training (CFET)</a:t>
            </a:r>
            <a:endParaRPr sz="3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Participants get case management to increase job readiness and address specific needs through an individualized plan</a:t>
            </a: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Skills include resume writing, interviewing, how to dress, how to discuss gaps in employment and more</a:t>
            </a:r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295F86-1A3E-6688-8C45-AFAA7BE9ECB9}"/>
              </a:ext>
            </a:extLst>
          </p:cNvPr>
          <p:cNvSpPr txBox="1"/>
          <p:nvPr/>
        </p:nvSpPr>
        <p:spPr>
          <a:xfrm>
            <a:off x="5120639" y="1564243"/>
            <a:ext cx="490292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1" dirty="0">
                <a:solidFill>
                  <a:srgbClr val="0070C0"/>
                </a:solidFill>
              </a:rPr>
              <a:t>Entrenamiento para Empleo de </a:t>
            </a:r>
            <a:r>
              <a:rPr lang="es-MX" sz="2800" b="1" i="1" dirty="0" err="1">
                <a:solidFill>
                  <a:srgbClr val="0070C0"/>
                </a:solidFill>
              </a:rPr>
              <a:t>CalFresh</a:t>
            </a:r>
            <a:r>
              <a:rPr lang="es-MX" sz="2800" b="1" i="1" dirty="0">
                <a:solidFill>
                  <a:srgbClr val="0070C0"/>
                </a:solidFill>
              </a:rPr>
              <a:t> (CFET)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i="1" dirty="0">
              <a:solidFill>
                <a:srgbClr val="0070C0"/>
              </a:solidFill>
            </a:endParaRPr>
          </a:p>
          <a:p>
            <a:pPr marL="457200" indent="-381000">
              <a:buSzPts val="2400"/>
              <a:buFont typeface="Arial"/>
              <a:buChar char="●"/>
            </a:pPr>
            <a:r>
              <a:rPr lang="es-MX" sz="2200" i="1" dirty="0">
                <a:solidFill>
                  <a:srgbClr val="0070C0"/>
                </a:solidFill>
              </a:rPr>
              <a:t>Los participantes reciben gestión de casos para aumentar su preparación para empleo y tratar con necesidades especificas por medio de un plan individualizado</a:t>
            </a:r>
          </a:p>
          <a:p>
            <a:pPr marL="76200">
              <a:buSzPts val="2400"/>
            </a:pPr>
            <a:endParaRPr lang="es-MX" sz="2200" i="1" dirty="0">
              <a:solidFill>
                <a:srgbClr val="0070C0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MX" sz="2200" i="1" dirty="0">
                <a:solidFill>
                  <a:srgbClr val="0070C0"/>
                </a:solidFill>
              </a:rPr>
              <a:t>Las habilidades incluyen cómo escribir un currículum, tener entrevistas, cómo vestirse,    cómo hablar sobre lapsos en              el historial de empleo y más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1c5dc2b9e_0_46"/>
          <p:cNvSpPr txBox="1">
            <a:spLocks noGrp="1"/>
          </p:cNvSpPr>
          <p:nvPr>
            <p:ph type="title"/>
          </p:nvPr>
        </p:nvSpPr>
        <p:spPr>
          <a:xfrm>
            <a:off x="677325" y="146475"/>
            <a:ext cx="8596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dirty="0"/>
              <a:t>Mission, Vision, and Values</a:t>
            </a:r>
            <a:br>
              <a:rPr lang="en-US" dirty="0"/>
            </a:br>
            <a:r>
              <a:rPr lang="es-MX" i="1" dirty="0"/>
              <a:t>Misión, visión, y valores</a:t>
            </a:r>
          </a:p>
        </p:txBody>
      </p:sp>
      <p:sp>
        <p:nvSpPr>
          <p:cNvPr id="107" name="Google Shape;107;g111c5dc2b9e_0_46"/>
          <p:cNvSpPr txBox="1">
            <a:spLocks noGrp="1"/>
          </p:cNvSpPr>
          <p:nvPr>
            <p:ph type="body" idx="1"/>
          </p:nvPr>
        </p:nvSpPr>
        <p:spPr>
          <a:xfrm>
            <a:off x="677325" y="1755150"/>
            <a:ext cx="8596800" cy="157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3000" i="1" dirty="0"/>
              <a:t>Housing Matters partners with individuals and families to create pathways out of their homelessness into permanent housing</a:t>
            </a:r>
            <a:endParaRPr dirty="0"/>
          </a:p>
        </p:txBody>
      </p:sp>
      <p:pic>
        <p:nvPicPr>
          <p:cNvPr id="108" name="Google Shape;108;g111c5dc2b9e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25" y="3429000"/>
            <a:ext cx="4082550" cy="27210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C21F36-E246-AC46-A3C0-9B746D3E9C80}"/>
              </a:ext>
            </a:extLst>
          </p:cNvPr>
          <p:cNvSpPr txBox="1"/>
          <p:nvPr/>
        </p:nvSpPr>
        <p:spPr>
          <a:xfrm>
            <a:off x="5065196" y="3361765"/>
            <a:ext cx="42089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s-MX" sz="3000" i="1" dirty="0" err="1">
                <a:solidFill>
                  <a:srgbClr val="0070C0"/>
                </a:solidFill>
              </a:rPr>
              <a:t>Housing</a:t>
            </a:r>
            <a:r>
              <a:rPr lang="es-MX" sz="3000" i="1" dirty="0">
                <a:solidFill>
                  <a:srgbClr val="0070C0"/>
                </a:solidFill>
              </a:rPr>
              <a:t> </a:t>
            </a:r>
            <a:r>
              <a:rPr lang="es-MX" sz="3000" i="1" dirty="0" err="1">
                <a:solidFill>
                  <a:srgbClr val="0070C0"/>
                </a:solidFill>
              </a:rPr>
              <a:t>Matters</a:t>
            </a:r>
            <a:r>
              <a:rPr lang="es-MX" sz="3000" i="1" dirty="0">
                <a:solidFill>
                  <a:srgbClr val="0070C0"/>
                </a:solidFill>
              </a:rPr>
              <a:t> trabaja con individuos y familias para identificar maneras </a:t>
            </a:r>
            <a:r>
              <a:rPr lang="es-MX" sz="3000" i="1" dirty="0">
                <a:solidFill>
                  <a:srgbClr val="0070C0"/>
                </a:solidFill>
                <a:latin typeface="+mn-lt"/>
              </a:rPr>
              <a:t>de</a:t>
            </a:r>
            <a:r>
              <a:rPr lang="es-MX" sz="3000" b="0" i="1" dirty="0"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lang="es-ES" sz="3000" b="0" i="1" dirty="0">
                <a:solidFill>
                  <a:srgbClr val="0070C0"/>
                </a:solidFill>
                <a:effectLst/>
                <a:latin typeface="+mn-lt"/>
              </a:rPr>
              <a:t>salir de la falta de vivienda hacia una vivienda permanente</a:t>
            </a:r>
            <a:endParaRPr lang="en-US" sz="3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310ba66edd_1_18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</a:pPr>
            <a:r>
              <a:rPr lang="en-US" sz="4000" dirty="0"/>
              <a:t>Guiding Principles</a:t>
            </a:r>
            <a:br>
              <a:rPr lang="en-US" sz="4000" dirty="0"/>
            </a:br>
            <a:endParaRPr sz="4000" dirty="0"/>
          </a:p>
        </p:txBody>
      </p:sp>
      <p:sp>
        <p:nvSpPr>
          <p:cNvPr id="218" name="Google Shape;218;g1310ba66edd_1_185"/>
          <p:cNvSpPr txBox="1">
            <a:spLocks noGrp="1"/>
          </p:cNvSpPr>
          <p:nvPr>
            <p:ph type="body" idx="4294967295"/>
          </p:nvPr>
        </p:nvSpPr>
        <p:spPr>
          <a:xfrm>
            <a:off x="677325" y="1502104"/>
            <a:ext cx="8761500" cy="53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/>
              <a:t>Trauma Informed Care</a:t>
            </a:r>
            <a:br>
              <a:rPr lang="en-US" sz="3000" b="1"/>
            </a:br>
            <a:endParaRPr sz="3000" i="1"/>
          </a:p>
          <a:p>
            <a:pPr marL="9144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None/>
            </a:pPr>
            <a:endParaRPr/>
          </a:p>
        </p:txBody>
      </p:sp>
      <p:sp>
        <p:nvSpPr>
          <p:cNvPr id="219" name="Google Shape;219;g1310ba66edd_1_185"/>
          <p:cNvSpPr txBox="1"/>
          <p:nvPr/>
        </p:nvSpPr>
        <p:spPr>
          <a:xfrm>
            <a:off x="575175" y="1979550"/>
            <a:ext cx="4844700" cy="4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920"/>
              <a:buChar char="•"/>
            </a:pPr>
            <a:r>
              <a:rPr lang="en-US" sz="2400" b="1">
                <a:solidFill>
                  <a:srgbClr val="3F3F3F"/>
                </a:solidFill>
              </a:rPr>
              <a:t>Safety</a:t>
            </a:r>
            <a:r>
              <a:rPr lang="en-US" sz="2400">
                <a:solidFill>
                  <a:srgbClr val="3F3F3F"/>
                </a:solidFill>
              </a:rPr>
              <a:t> </a:t>
            </a:r>
            <a:r>
              <a:rPr lang="en-US" sz="2400" b="1">
                <a:solidFill>
                  <a:srgbClr val="3F3F3F"/>
                </a:solidFill>
              </a:rPr>
              <a:t>–</a:t>
            </a:r>
            <a:r>
              <a:rPr lang="en-US" sz="2400">
                <a:solidFill>
                  <a:srgbClr val="3F3F3F"/>
                </a:solidFill>
              </a:rPr>
              <a:t> Ensuring that the physical and emotional safety of an individual is addressed</a:t>
            </a:r>
            <a:endParaRPr sz="1800">
              <a:solidFill>
                <a:srgbClr val="3F3F3F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920"/>
              <a:buChar char="•"/>
            </a:pPr>
            <a:r>
              <a:rPr lang="en-US" sz="2400" b="1">
                <a:solidFill>
                  <a:srgbClr val="3F3F3F"/>
                </a:solidFill>
              </a:rPr>
              <a:t>Trustworthiness &amp; Transparency – </a:t>
            </a:r>
            <a:r>
              <a:rPr lang="en-US" sz="2400">
                <a:solidFill>
                  <a:srgbClr val="3F3F3F"/>
                </a:solidFill>
              </a:rPr>
              <a:t>Maintain respectful and professional interpersonal boundaries</a:t>
            </a:r>
            <a:endParaRPr sz="1800">
              <a:solidFill>
                <a:srgbClr val="3F3F3F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920"/>
              <a:buChar char="•"/>
            </a:pPr>
            <a:r>
              <a:rPr lang="en-US" sz="2400" b="1">
                <a:solidFill>
                  <a:srgbClr val="3F3F3F"/>
                </a:solidFill>
              </a:rPr>
              <a:t>Choice – </a:t>
            </a:r>
            <a:r>
              <a:rPr lang="en-US" sz="2400">
                <a:solidFill>
                  <a:srgbClr val="3F3F3F"/>
                </a:solidFill>
              </a:rPr>
              <a:t>Maximize opportunities for experiences of choice and control </a:t>
            </a:r>
            <a:endParaRPr/>
          </a:p>
        </p:txBody>
      </p:sp>
      <p:sp>
        <p:nvSpPr>
          <p:cNvPr id="220" name="Google Shape;220;g1310ba66edd_1_185"/>
          <p:cNvSpPr txBox="1"/>
          <p:nvPr/>
        </p:nvSpPr>
        <p:spPr>
          <a:xfrm>
            <a:off x="5419875" y="1743000"/>
            <a:ext cx="4291800" cy="48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920"/>
              <a:buChar char="•"/>
            </a:pPr>
            <a:r>
              <a:rPr lang="en-US" sz="2400" b="1">
                <a:solidFill>
                  <a:srgbClr val="3F3F3F"/>
                </a:solidFill>
              </a:rPr>
              <a:t>Collaboration – </a:t>
            </a:r>
            <a:r>
              <a:rPr lang="en-US" sz="2400">
                <a:solidFill>
                  <a:srgbClr val="3F3F3F"/>
                </a:solidFill>
              </a:rPr>
              <a:t>Provide individuals a significant role in planning and evaluating services</a:t>
            </a:r>
            <a:endParaRPr sz="2400" b="1">
              <a:solidFill>
                <a:srgbClr val="3F3F3F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920"/>
              <a:buChar char="•"/>
            </a:pPr>
            <a:r>
              <a:rPr lang="en-US" sz="2400" b="1">
                <a:solidFill>
                  <a:srgbClr val="3F3F3F"/>
                </a:solidFill>
              </a:rPr>
              <a:t>Empowerment – </a:t>
            </a:r>
            <a:r>
              <a:rPr lang="en-US" sz="2400">
                <a:solidFill>
                  <a:srgbClr val="3F3F3F"/>
                </a:solidFill>
              </a:rPr>
              <a:t>Prioritize validation, empowerment, and skill building</a:t>
            </a:r>
            <a:endParaRPr sz="2400" b="1">
              <a:solidFill>
                <a:srgbClr val="3F3F3F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920"/>
              <a:buChar char="•"/>
            </a:pPr>
            <a:r>
              <a:rPr lang="en-US" sz="2400" b="1">
                <a:solidFill>
                  <a:srgbClr val="3F3F3F"/>
                </a:solidFill>
              </a:rPr>
              <a:t>Cultural, Historical, and Gender issues – </a:t>
            </a:r>
            <a:r>
              <a:rPr lang="en-US" sz="2400">
                <a:solidFill>
                  <a:srgbClr val="3F3F3F"/>
                </a:solidFill>
              </a:rPr>
              <a:t>Recognizes that historical trauma and stereotypes play a role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310ba66edd_1_18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</a:pPr>
            <a:r>
              <a:rPr lang="es-MX" sz="4000" i="1" dirty="0"/>
              <a:t>Principios Fundamentales</a:t>
            </a:r>
          </a:p>
        </p:txBody>
      </p:sp>
      <p:sp>
        <p:nvSpPr>
          <p:cNvPr id="218" name="Google Shape;218;g1310ba66edd_1_185"/>
          <p:cNvSpPr txBox="1">
            <a:spLocks noGrp="1"/>
          </p:cNvSpPr>
          <p:nvPr>
            <p:ph type="body" idx="4294967295"/>
          </p:nvPr>
        </p:nvSpPr>
        <p:spPr>
          <a:xfrm>
            <a:off x="677325" y="1502104"/>
            <a:ext cx="8761500" cy="53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s-MX" sz="3000" b="1" dirty="0">
                <a:solidFill>
                  <a:srgbClr val="0070C0"/>
                </a:solidFill>
              </a:rPr>
              <a:t>Cuidado Informado por el Trauma</a:t>
            </a:r>
            <a:br>
              <a:rPr lang="en-US" sz="3000" b="1" dirty="0"/>
            </a:br>
            <a:endParaRPr sz="3000" i="1" dirty="0"/>
          </a:p>
          <a:p>
            <a:pPr marL="9144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None/>
            </a:pPr>
            <a:endParaRPr dirty="0"/>
          </a:p>
        </p:txBody>
      </p:sp>
      <p:sp>
        <p:nvSpPr>
          <p:cNvPr id="219" name="Google Shape;219;g1310ba66edd_1_185"/>
          <p:cNvSpPr txBox="1"/>
          <p:nvPr/>
        </p:nvSpPr>
        <p:spPr>
          <a:xfrm>
            <a:off x="330825" y="1928170"/>
            <a:ext cx="4844700" cy="450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920"/>
              <a:buChar char="•"/>
            </a:pPr>
            <a:r>
              <a:rPr lang="es-MX" sz="2400" b="1" i="1" dirty="0">
                <a:solidFill>
                  <a:srgbClr val="0070C0"/>
                </a:solidFill>
              </a:rPr>
              <a:t>Seguridad</a:t>
            </a:r>
            <a:r>
              <a:rPr lang="es-MX" sz="2400" i="1" dirty="0">
                <a:solidFill>
                  <a:srgbClr val="0070C0"/>
                </a:solidFill>
              </a:rPr>
              <a:t> </a:t>
            </a:r>
            <a:r>
              <a:rPr lang="es-MX" sz="2400" b="1" i="1" dirty="0">
                <a:solidFill>
                  <a:srgbClr val="0070C0"/>
                </a:solidFill>
              </a:rPr>
              <a:t>–</a:t>
            </a:r>
            <a:r>
              <a:rPr lang="es-MX" sz="2400" i="1" dirty="0">
                <a:solidFill>
                  <a:srgbClr val="0070C0"/>
                </a:solidFill>
              </a:rPr>
              <a:t> Asegurar que se tomen en cuenta la seguridad física y emocional del individuo</a:t>
            </a:r>
            <a:endParaRPr lang="es-MX" sz="1800" i="1" dirty="0">
              <a:solidFill>
                <a:srgbClr val="0070C0"/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3F3F3F"/>
              </a:buClr>
              <a:buSzPts val="1920"/>
              <a:buChar char="•"/>
            </a:pPr>
            <a:r>
              <a:rPr lang="es-MX" sz="2400" b="1" i="1" dirty="0">
                <a:solidFill>
                  <a:srgbClr val="0070C0"/>
                </a:solidFill>
              </a:rPr>
              <a:t>Confiabilidad y transparencia – </a:t>
            </a:r>
            <a:r>
              <a:rPr lang="es-MX" sz="2400" i="1" dirty="0">
                <a:solidFill>
                  <a:srgbClr val="0070C0"/>
                </a:solidFill>
              </a:rPr>
              <a:t>Mantener límites interpersonales respetuosos y  profesionales</a:t>
            </a:r>
            <a:endParaRPr lang="es-MX" sz="1800" i="1" dirty="0">
              <a:solidFill>
                <a:srgbClr val="0070C0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920"/>
              <a:buChar char="•"/>
            </a:pPr>
            <a:r>
              <a:rPr lang="es-MX" sz="2400" b="1" i="1" dirty="0">
                <a:solidFill>
                  <a:srgbClr val="0070C0"/>
                </a:solidFill>
              </a:rPr>
              <a:t>Elección – </a:t>
            </a:r>
            <a:r>
              <a:rPr lang="es-MX" sz="2400" i="1" dirty="0">
                <a:solidFill>
                  <a:srgbClr val="0070C0"/>
                </a:solidFill>
              </a:rPr>
              <a:t>Maximizar oportunidades para experiencias de elección y  control </a:t>
            </a:r>
            <a:endParaRPr lang="es-MX" i="1" dirty="0">
              <a:solidFill>
                <a:srgbClr val="0070C0"/>
              </a:solidFill>
            </a:endParaRPr>
          </a:p>
        </p:txBody>
      </p:sp>
      <p:sp>
        <p:nvSpPr>
          <p:cNvPr id="220" name="Google Shape;220;g1310ba66edd_1_185"/>
          <p:cNvSpPr txBox="1"/>
          <p:nvPr/>
        </p:nvSpPr>
        <p:spPr>
          <a:xfrm>
            <a:off x="5245703" y="1870786"/>
            <a:ext cx="4760446" cy="450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920"/>
              <a:buChar char="•"/>
            </a:pPr>
            <a:r>
              <a:rPr lang="es-MX" sz="2400" b="1" i="1" dirty="0">
                <a:solidFill>
                  <a:srgbClr val="0070C0"/>
                </a:solidFill>
              </a:rPr>
              <a:t>Colaboración – </a:t>
            </a:r>
            <a:r>
              <a:rPr lang="es-MX" sz="2400" i="1" dirty="0">
                <a:solidFill>
                  <a:srgbClr val="0070C0"/>
                </a:solidFill>
              </a:rPr>
              <a:t>Proveer a los individuos un rol significativo en planear y evaluar los servicios</a:t>
            </a:r>
            <a:endParaRPr lang="es-MX" sz="2400" b="1" i="1" dirty="0">
              <a:solidFill>
                <a:srgbClr val="0070C0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920"/>
              <a:buChar char="•"/>
            </a:pPr>
            <a:r>
              <a:rPr lang="es-MX" sz="2400" b="1" i="1" dirty="0">
                <a:solidFill>
                  <a:srgbClr val="0070C0"/>
                </a:solidFill>
              </a:rPr>
              <a:t>Empoderar – </a:t>
            </a:r>
            <a:r>
              <a:rPr lang="es-MX" sz="2400" i="1" dirty="0">
                <a:solidFill>
                  <a:srgbClr val="0070C0"/>
                </a:solidFill>
              </a:rPr>
              <a:t>Priorizar la validación, el empoderamiento y la capacitación</a:t>
            </a:r>
            <a:endParaRPr lang="es-MX" sz="2400" b="1" i="1" dirty="0">
              <a:solidFill>
                <a:srgbClr val="0070C0"/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3F3F3F"/>
              </a:buClr>
              <a:buSzPts val="1920"/>
              <a:buChar char="•"/>
            </a:pPr>
            <a:r>
              <a:rPr lang="es-MX" sz="2400" b="1" i="1" dirty="0">
                <a:solidFill>
                  <a:srgbClr val="0070C0"/>
                </a:solidFill>
              </a:rPr>
              <a:t>Temas culturales, históricos, y de género – </a:t>
            </a:r>
            <a:r>
              <a:rPr lang="es-MX" sz="2400" i="1" dirty="0">
                <a:solidFill>
                  <a:srgbClr val="0070C0"/>
                </a:solidFill>
              </a:rPr>
              <a:t>Reconocer    que el trauma histórico y los estereotipos influyen</a:t>
            </a:r>
            <a:endParaRPr lang="es-MX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39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10ba66edd_1_197"/>
          <p:cNvSpPr txBox="1">
            <a:spLocks noGrp="1"/>
          </p:cNvSpPr>
          <p:nvPr>
            <p:ph type="title"/>
          </p:nvPr>
        </p:nvSpPr>
        <p:spPr>
          <a:xfrm>
            <a:off x="675936" y="79248"/>
            <a:ext cx="8596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</a:pPr>
            <a:r>
              <a:rPr lang="en-US" sz="4800" dirty="0"/>
              <a:t>Guiding Principles</a:t>
            </a:r>
            <a:br>
              <a:rPr lang="en-US" sz="4800" dirty="0"/>
            </a:br>
            <a:r>
              <a:rPr lang="es-MX" sz="4800" i="1" dirty="0"/>
              <a:t>Principios Fundamentales</a:t>
            </a:r>
            <a:endParaRPr sz="4800" dirty="0"/>
          </a:p>
        </p:txBody>
      </p:sp>
      <p:sp>
        <p:nvSpPr>
          <p:cNvPr id="226" name="Google Shape;226;g1310ba66edd_1_197"/>
          <p:cNvSpPr txBox="1">
            <a:spLocks noGrp="1"/>
          </p:cNvSpPr>
          <p:nvPr>
            <p:ph type="body" idx="4294967295"/>
          </p:nvPr>
        </p:nvSpPr>
        <p:spPr>
          <a:xfrm>
            <a:off x="467013" y="1639264"/>
            <a:ext cx="4854795" cy="53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Harm Reduction</a:t>
            </a:r>
            <a:endParaRPr sz="3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4A4A4A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 dirty="0">
                <a:solidFill>
                  <a:srgbClr val="4A4A4A"/>
                </a:solidFill>
                <a:highlight>
                  <a:srgbClr val="FFFFFF"/>
                </a:highlight>
              </a:rPr>
              <a:t>A proactive and evidence-based approach to reduce the negative personal and public health impacts of behavior associated with alcohol and other substance use</a:t>
            </a:r>
            <a:br>
              <a:rPr lang="en-US" sz="2200" dirty="0">
                <a:solidFill>
                  <a:srgbClr val="4A4A4A"/>
                </a:solidFill>
                <a:highlight>
                  <a:srgbClr val="FFFFFF"/>
                </a:highlight>
              </a:rPr>
            </a:br>
            <a:endParaRPr sz="2200" dirty="0">
              <a:solidFill>
                <a:srgbClr val="4A4A4A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400"/>
              <a:buChar char="●"/>
            </a:pPr>
            <a:r>
              <a:rPr lang="en-US" sz="2200" dirty="0">
                <a:solidFill>
                  <a:srgbClr val="4A4A4A"/>
                </a:solidFill>
                <a:highlight>
                  <a:srgbClr val="FFFFFF"/>
                </a:highlight>
              </a:rPr>
              <a:t>Housing Matters staff is trained in harm reduction best practices from Harm Reduction Coalition of Santa Cruz County</a:t>
            </a:r>
            <a:endParaRPr sz="2200" dirty="0">
              <a:solidFill>
                <a:srgbClr val="4A4A4A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4A4A4A"/>
              </a:solidFill>
              <a:highlight>
                <a:srgbClr val="FFFFFF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49C6FB-C903-B042-3C19-A5C9F8F897D0}"/>
              </a:ext>
            </a:extLst>
          </p:cNvPr>
          <p:cNvSpPr txBox="1"/>
          <p:nvPr/>
        </p:nvSpPr>
        <p:spPr>
          <a:xfrm>
            <a:off x="5550408" y="1639264"/>
            <a:ext cx="46268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 dirty="0">
                <a:solidFill>
                  <a:srgbClr val="0070C0"/>
                </a:solidFill>
              </a:rPr>
              <a:t>Reducir el daño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400" dirty="0">
              <a:solidFill>
                <a:srgbClr val="0070C0"/>
              </a:solidFill>
              <a:highlight>
                <a:srgbClr val="FFFFFF"/>
              </a:highlight>
            </a:endParaRPr>
          </a:p>
          <a:p>
            <a:pPr marL="457200" lvl="0" indent="-381000">
              <a:buSzPts val="2400"/>
              <a:buChar char="●"/>
            </a:pPr>
            <a:r>
              <a:rPr lang="es-MX" sz="2200" i="1" dirty="0">
                <a:solidFill>
                  <a:srgbClr val="0070C0"/>
                </a:solidFill>
                <a:highlight>
                  <a:srgbClr val="FFFFFF"/>
                </a:highlight>
              </a:rPr>
              <a:t>Un enfoque proactivo y basado en la evidencia para reducir los impactos negativos personales y de salud pública de la conducta asociada con el alcohol y otro abuso de sustancias</a:t>
            </a:r>
          </a:p>
          <a:p>
            <a:pPr marL="457200" lvl="0" indent="-381000">
              <a:buClr>
                <a:srgbClr val="4A4A4A"/>
              </a:buClr>
              <a:buSzPts val="2400"/>
              <a:buChar char="●"/>
            </a:pPr>
            <a:r>
              <a:rPr lang="es-MX" sz="2200" i="1" dirty="0">
                <a:solidFill>
                  <a:srgbClr val="0070C0"/>
                </a:solidFill>
                <a:highlight>
                  <a:srgbClr val="FFFFFF"/>
                </a:highlight>
              </a:rPr>
              <a:t>El personal de </a:t>
            </a:r>
            <a:r>
              <a:rPr lang="es-MX" sz="2200" i="1" dirty="0" err="1">
                <a:solidFill>
                  <a:srgbClr val="0070C0"/>
                </a:solidFill>
                <a:highlight>
                  <a:srgbClr val="FFFFFF"/>
                </a:highlight>
              </a:rPr>
              <a:t>Housing</a:t>
            </a:r>
            <a:r>
              <a:rPr lang="es-MX" sz="2200" i="1" dirty="0">
                <a:solidFill>
                  <a:srgbClr val="0070C0"/>
                </a:solidFill>
                <a:highlight>
                  <a:srgbClr val="FFFFFF"/>
                </a:highlight>
              </a:rPr>
              <a:t> </a:t>
            </a:r>
            <a:r>
              <a:rPr lang="es-MX" sz="2200" i="1" dirty="0" err="1">
                <a:solidFill>
                  <a:srgbClr val="0070C0"/>
                </a:solidFill>
                <a:highlight>
                  <a:srgbClr val="FFFFFF"/>
                </a:highlight>
              </a:rPr>
              <a:t>Matters</a:t>
            </a:r>
            <a:r>
              <a:rPr lang="es-MX" sz="2200" i="1" dirty="0">
                <a:solidFill>
                  <a:srgbClr val="0070C0"/>
                </a:solidFill>
                <a:highlight>
                  <a:srgbClr val="FFFFFF"/>
                </a:highlight>
              </a:rPr>
              <a:t> está capacitado en las mejores prácticas de reducir el daño de la Coalición de Reducir el Daño del Condado de Santa Cruz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310ba66edd_1_240"/>
          <p:cNvSpPr txBox="1">
            <a:spLocks noGrp="1"/>
          </p:cNvSpPr>
          <p:nvPr>
            <p:ph type="title"/>
          </p:nvPr>
        </p:nvSpPr>
        <p:spPr>
          <a:xfrm>
            <a:off x="677325" y="17175"/>
            <a:ext cx="8596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</a:pPr>
            <a:r>
              <a:rPr lang="en-US" sz="4800" dirty="0"/>
              <a:t>Guiding Principles</a:t>
            </a:r>
            <a:br>
              <a:rPr lang="en-US" sz="4800" dirty="0"/>
            </a:br>
            <a:r>
              <a:rPr lang="es-MX" sz="4800" i="1" dirty="0"/>
              <a:t>Principios Fundamentales</a:t>
            </a:r>
            <a:endParaRPr sz="4800" dirty="0"/>
          </a:p>
        </p:txBody>
      </p:sp>
      <p:sp>
        <p:nvSpPr>
          <p:cNvPr id="232" name="Google Shape;232;g1310ba66edd_1_240"/>
          <p:cNvSpPr txBox="1">
            <a:spLocks noGrp="1"/>
          </p:cNvSpPr>
          <p:nvPr>
            <p:ph type="body" idx="4294967295"/>
          </p:nvPr>
        </p:nvSpPr>
        <p:spPr>
          <a:xfrm>
            <a:off x="677325" y="1502104"/>
            <a:ext cx="8761500" cy="53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De-Escalation</a:t>
            </a:r>
            <a:endParaRPr sz="3000" b="1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Trigger occurs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Survival mode kicks in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Trauma response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Thinking brain shuts down</a:t>
            </a:r>
            <a:endParaRPr sz="2400" dirty="0"/>
          </a:p>
          <a:p>
            <a:pPr marL="9144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None/>
            </a:pPr>
            <a:endParaRPr dirty="0"/>
          </a:p>
        </p:txBody>
      </p:sp>
      <p:pic>
        <p:nvPicPr>
          <p:cNvPr id="233" name="Google Shape;233;g1310ba66edd_1_240" descr="Understanding the freeze stress response – Westmeria Sch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2875" y="4044136"/>
            <a:ext cx="5165700" cy="26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3D3745-54AE-BEE5-ECC4-F16D93EAD0AE}"/>
              </a:ext>
            </a:extLst>
          </p:cNvPr>
          <p:cNvSpPr txBox="1"/>
          <p:nvPr/>
        </p:nvSpPr>
        <p:spPr>
          <a:xfrm>
            <a:off x="4773168" y="1480814"/>
            <a:ext cx="5458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dirty="0"/>
              <a:t>Desescalada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Se produce un desencadenante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El modo de supervivencia se activa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Respuesta al trauma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El cerebro pensante se apaga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10ba66edd_1_192"/>
          <p:cNvSpPr txBox="1">
            <a:spLocks noGrp="1"/>
          </p:cNvSpPr>
          <p:nvPr>
            <p:ph type="title"/>
          </p:nvPr>
        </p:nvSpPr>
        <p:spPr>
          <a:xfrm>
            <a:off x="594975" y="225552"/>
            <a:ext cx="8596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</a:pPr>
            <a:r>
              <a:rPr lang="en-US" sz="4800" dirty="0"/>
              <a:t>Guiding Principles</a:t>
            </a:r>
            <a:br>
              <a:rPr lang="en-US" sz="4800" dirty="0"/>
            </a:br>
            <a:r>
              <a:rPr lang="es-MX" sz="4800" i="1" dirty="0"/>
              <a:t>Principios Fundamentales</a:t>
            </a:r>
            <a:endParaRPr sz="4800" dirty="0"/>
          </a:p>
        </p:txBody>
      </p:sp>
      <p:sp>
        <p:nvSpPr>
          <p:cNvPr id="239" name="Google Shape;239;g1310ba66edd_1_192"/>
          <p:cNvSpPr txBox="1">
            <a:spLocks noGrp="1"/>
          </p:cNvSpPr>
          <p:nvPr>
            <p:ph type="body" idx="4294967295"/>
          </p:nvPr>
        </p:nvSpPr>
        <p:spPr>
          <a:xfrm>
            <a:off x="594975" y="1767554"/>
            <a:ext cx="4324497" cy="53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160"/>
              <a:buChar char="•"/>
            </a:pPr>
            <a:r>
              <a:rPr lang="en-US" sz="2400" dirty="0"/>
              <a:t>IRB - Intentional Relationship Building</a:t>
            </a:r>
            <a:endParaRPr sz="2400" dirty="0"/>
          </a:p>
          <a:p>
            <a:pPr marL="342900" lvl="0" indent="-317500" algn="l" rtl="0">
              <a:spcBef>
                <a:spcPts val="1000"/>
              </a:spcBef>
              <a:spcAft>
                <a:spcPts val="0"/>
              </a:spcAft>
              <a:buSzPts val="2160"/>
              <a:buChar char="•"/>
            </a:pPr>
            <a:r>
              <a:rPr lang="en-US" sz="2400" dirty="0"/>
              <a:t>Lower, Slower, Softer</a:t>
            </a:r>
            <a:endParaRPr sz="2400" dirty="0"/>
          </a:p>
          <a:p>
            <a:pPr marL="342900" lvl="0" indent="-317500" algn="l" rtl="0">
              <a:spcBef>
                <a:spcPts val="1000"/>
              </a:spcBef>
              <a:spcAft>
                <a:spcPts val="0"/>
              </a:spcAft>
              <a:buSzPts val="2160"/>
              <a:buChar char="•"/>
            </a:pPr>
            <a:r>
              <a:rPr lang="en-US" sz="2400" dirty="0"/>
              <a:t>Non-stigmatizing language – Survivor vs. Victim,  </a:t>
            </a:r>
            <a:endParaRPr sz="2400" dirty="0"/>
          </a:p>
          <a:p>
            <a:pPr marL="342900" lvl="0" indent="-317500" algn="l" rtl="0">
              <a:spcBef>
                <a:spcPts val="1000"/>
              </a:spcBef>
              <a:spcAft>
                <a:spcPts val="0"/>
              </a:spcAft>
              <a:buSzPts val="2160"/>
              <a:buChar char="•"/>
            </a:pPr>
            <a:r>
              <a:rPr lang="en-US" sz="2400" dirty="0"/>
              <a:t>Self awareness</a:t>
            </a:r>
            <a:endParaRPr sz="2400" dirty="0"/>
          </a:p>
          <a:p>
            <a:pPr marL="342900" lvl="0" indent="-317500" algn="l" rtl="0">
              <a:spcBef>
                <a:spcPts val="1000"/>
              </a:spcBef>
              <a:spcAft>
                <a:spcPts val="0"/>
              </a:spcAft>
              <a:buSzPts val="2160"/>
              <a:buChar char="•"/>
            </a:pPr>
            <a:r>
              <a:rPr lang="en-US" sz="2400" dirty="0"/>
              <a:t>Unplug the power struggle - avoid saying “calm down” or “lower your voice”</a:t>
            </a:r>
            <a:endParaRPr sz="2400" dirty="0"/>
          </a:p>
          <a:p>
            <a:pPr marL="342900" lvl="0" indent="-317500" algn="l" rtl="0">
              <a:spcBef>
                <a:spcPts val="1000"/>
              </a:spcBef>
              <a:spcAft>
                <a:spcPts val="0"/>
              </a:spcAft>
              <a:buSzPts val="2160"/>
              <a:buChar char="•"/>
            </a:pPr>
            <a:r>
              <a:rPr lang="en-US" sz="2400" dirty="0"/>
              <a:t>Debrief – what could be done differently?</a:t>
            </a:r>
            <a:endParaRPr sz="2400" b="1" dirty="0"/>
          </a:p>
          <a:p>
            <a:pPr marL="9144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None/>
            </a:pPr>
            <a:endParaRPr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C6A5C-9862-1F09-BDC1-DFB755EF2223}"/>
              </a:ext>
            </a:extLst>
          </p:cNvPr>
          <p:cNvSpPr txBox="1"/>
          <p:nvPr/>
        </p:nvSpPr>
        <p:spPr>
          <a:xfrm>
            <a:off x="5349239" y="1794986"/>
            <a:ext cx="44988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Crear relaciones intencionalmente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Más bajo, más despacio, más suave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Términos no estigmatizantes</a:t>
            </a:r>
          </a:p>
          <a:p>
            <a:pPr lvl="3"/>
            <a:r>
              <a:rPr lang="es-MX" sz="2400" dirty="0"/>
              <a:t>    - Sobreviviente vs. víctima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s-MX" sz="2400" dirty="0"/>
              <a:t>Autoconciencia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s-MX" sz="2400" dirty="0"/>
              <a:t>Evitar la lucha por el poder – </a:t>
            </a:r>
          </a:p>
          <a:p>
            <a:pPr lvl="3"/>
            <a:r>
              <a:rPr lang="es-MX" sz="2400" dirty="0"/>
              <a:t>    evitar decir “cálmate” o “baja </a:t>
            </a:r>
          </a:p>
          <a:p>
            <a:pPr lvl="3"/>
            <a:r>
              <a:rPr lang="es-MX" sz="2400" dirty="0"/>
              <a:t>    la voz”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s-MX" sz="2400" dirty="0"/>
              <a:t>Evaluar - ¿Qué se podría hacer de modo diferente? </a:t>
            </a:r>
          </a:p>
          <a:p>
            <a:pPr lvl="3"/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310ba66edd_1_229"/>
          <p:cNvSpPr txBox="1">
            <a:spLocks noGrp="1"/>
          </p:cNvSpPr>
          <p:nvPr>
            <p:ph type="title"/>
          </p:nvPr>
        </p:nvSpPr>
        <p:spPr>
          <a:xfrm>
            <a:off x="235131" y="60960"/>
            <a:ext cx="9440092" cy="129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Upcoming Housing Matters Projects:</a:t>
            </a:r>
            <a:br>
              <a:rPr lang="en-US" sz="4000" dirty="0"/>
            </a:br>
            <a:r>
              <a:rPr lang="es-MX" sz="4000" i="1" dirty="0"/>
              <a:t>Próximos proyectos de </a:t>
            </a:r>
            <a:r>
              <a:rPr lang="es-MX" sz="4000" i="1" dirty="0" err="1"/>
              <a:t>Housing</a:t>
            </a:r>
            <a:r>
              <a:rPr lang="es-MX" sz="4000" i="1" dirty="0"/>
              <a:t> </a:t>
            </a:r>
            <a:r>
              <a:rPr lang="es-MX" sz="4000" i="1" dirty="0" err="1"/>
              <a:t>Matters</a:t>
            </a:r>
            <a:endParaRPr sz="4000" dirty="0"/>
          </a:p>
        </p:txBody>
      </p:sp>
      <p:pic>
        <p:nvPicPr>
          <p:cNvPr id="246" name="Google Shape;246;g1310ba66edd_1_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250" y="2044275"/>
            <a:ext cx="3298725" cy="43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1310ba66edd_1_229"/>
          <p:cNvSpPr txBox="1"/>
          <p:nvPr/>
        </p:nvSpPr>
        <p:spPr>
          <a:xfrm>
            <a:off x="677325" y="3881775"/>
            <a:ext cx="3899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1"/>
              <a:t>801 River Street</a:t>
            </a:r>
            <a:endParaRPr sz="3500" b="1" i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310ba66edd_1_202"/>
          <p:cNvSpPr txBox="1">
            <a:spLocks noGrp="1"/>
          </p:cNvSpPr>
          <p:nvPr>
            <p:ph type="title"/>
          </p:nvPr>
        </p:nvSpPr>
        <p:spPr>
          <a:xfrm>
            <a:off x="243840" y="102443"/>
            <a:ext cx="9771017" cy="129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Upcoming Housing Matters Projects:</a:t>
            </a:r>
            <a:br>
              <a:rPr lang="en-US" sz="4000" dirty="0"/>
            </a:br>
            <a:r>
              <a:rPr lang="es-MX" sz="4000" i="1" dirty="0"/>
              <a:t>Próximos proyectos de </a:t>
            </a:r>
            <a:r>
              <a:rPr lang="es-MX" sz="4000" i="1" dirty="0" err="1"/>
              <a:t>Housing</a:t>
            </a:r>
            <a:r>
              <a:rPr lang="es-MX" sz="4000" i="1" dirty="0"/>
              <a:t> </a:t>
            </a:r>
            <a:r>
              <a:rPr lang="es-MX" sz="4000" i="1" dirty="0" err="1"/>
              <a:t>Matters</a:t>
            </a:r>
            <a:r>
              <a:rPr lang="es-MX" sz="4000" i="1" dirty="0"/>
              <a:t> </a:t>
            </a:r>
          </a:p>
        </p:txBody>
      </p:sp>
      <p:pic>
        <p:nvPicPr>
          <p:cNvPr id="254" name="Google Shape;254;g1310ba66edd_1_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2526" y="2146440"/>
            <a:ext cx="6017926" cy="3431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1310ba66edd_1_202"/>
          <p:cNvSpPr txBox="1"/>
          <p:nvPr/>
        </p:nvSpPr>
        <p:spPr>
          <a:xfrm>
            <a:off x="2921300" y="5891338"/>
            <a:ext cx="4933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1"/>
              <a:t>Harvey West Studios</a:t>
            </a:r>
            <a:endParaRPr sz="3500" b="1" i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11c5dc2b9e_0_53"/>
          <p:cNvSpPr txBox="1">
            <a:spLocks noGrp="1"/>
          </p:cNvSpPr>
          <p:nvPr>
            <p:ph type="title"/>
          </p:nvPr>
        </p:nvSpPr>
        <p:spPr>
          <a:xfrm>
            <a:off x="677334" y="2638779"/>
            <a:ext cx="3854400" cy="12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4400" dirty="0"/>
              <a:t>Thank you! </a:t>
            </a:r>
            <a:br>
              <a:rPr lang="en-US" sz="4400" dirty="0"/>
            </a:br>
            <a:r>
              <a:rPr lang="en-US" sz="4400" dirty="0"/>
              <a:t>¡Gracias!</a:t>
            </a:r>
            <a:endParaRPr sz="4400" dirty="0"/>
          </a:p>
        </p:txBody>
      </p:sp>
      <p:sp>
        <p:nvSpPr>
          <p:cNvPr id="262" name="Google Shape;262;g111c5dc2b9e_0_53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00" cy="55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200" dirty="0" err="1"/>
              <a:t>Evyn</a:t>
            </a:r>
            <a:r>
              <a:rPr lang="en-US" sz="2200" dirty="0"/>
              <a:t> Robles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200" dirty="0"/>
              <a:t>831-440-3915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200" u="sng" dirty="0">
                <a:solidFill>
                  <a:schemeClr val="hlink"/>
                </a:solidFill>
                <a:hlinkClick r:id="rId3"/>
              </a:rPr>
              <a:t>esimpson@housingmatterssc.org</a:t>
            </a:r>
            <a:r>
              <a:rPr lang="en-US" sz="2200" dirty="0"/>
              <a:t> </a:t>
            </a:r>
            <a:endParaRPr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10ba66edd_1_0"/>
          <p:cNvSpPr txBox="1">
            <a:spLocks noGrp="1"/>
          </p:cNvSpPr>
          <p:nvPr>
            <p:ph type="title"/>
          </p:nvPr>
        </p:nvSpPr>
        <p:spPr>
          <a:xfrm>
            <a:off x="677325" y="188175"/>
            <a:ext cx="8596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dirty="0"/>
              <a:t>Mission, Vision, and Values</a:t>
            </a:r>
            <a:br>
              <a:rPr lang="en-US" dirty="0"/>
            </a:br>
            <a:r>
              <a:rPr lang="en-US" dirty="0"/>
              <a:t>    </a:t>
            </a:r>
            <a:r>
              <a:rPr lang="es-MX" i="1" dirty="0"/>
              <a:t>Misión, visión, y valores</a:t>
            </a:r>
            <a:br>
              <a:rPr lang="en-US" dirty="0"/>
            </a:br>
            <a:endParaRPr dirty="0"/>
          </a:p>
        </p:txBody>
      </p:sp>
      <p:sp>
        <p:nvSpPr>
          <p:cNvPr id="115" name="Google Shape;115;g1310ba66edd_1_0"/>
          <p:cNvSpPr txBox="1">
            <a:spLocks noGrp="1"/>
          </p:cNvSpPr>
          <p:nvPr>
            <p:ph type="body" idx="1"/>
          </p:nvPr>
        </p:nvSpPr>
        <p:spPr>
          <a:xfrm>
            <a:off x="677325" y="1755150"/>
            <a:ext cx="8596800" cy="46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3000" i="1" dirty="0"/>
              <a:t>We hold firmly to a vision that homelessness in Santa Cruz County should be rare, brief, and non-recurring</a:t>
            </a:r>
            <a:endParaRPr sz="3000" i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116" name="Google Shape;116;g1310ba66edd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25" y="3561725"/>
            <a:ext cx="4112348" cy="27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438E5B-180A-CF31-7C53-518D427F8296}"/>
              </a:ext>
            </a:extLst>
          </p:cNvPr>
          <p:cNvSpPr txBox="1"/>
          <p:nvPr/>
        </p:nvSpPr>
        <p:spPr>
          <a:xfrm>
            <a:off x="5139850" y="3429000"/>
            <a:ext cx="40297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i="1" dirty="0">
                <a:solidFill>
                  <a:srgbClr val="0070C0"/>
                </a:solidFill>
              </a:rPr>
              <a:t>Nos atenemos firmemente a una visión que la falta de vivienda en el Condado de Santa Cruz debe ser rara, breve y no recurrente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10ba66edd_0_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Mission, Vision, and Values</a:t>
            </a:r>
            <a:endParaRPr/>
          </a:p>
        </p:txBody>
      </p:sp>
      <p:sp>
        <p:nvSpPr>
          <p:cNvPr id="123" name="Google Shape;123;g1310ba66edd_0_20"/>
          <p:cNvSpPr txBox="1">
            <a:spLocks noGrp="1"/>
          </p:cNvSpPr>
          <p:nvPr>
            <p:ph type="body" idx="1"/>
          </p:nvPr>
        </p:nvSpPr>
        <p:spPr>
          <a:xfrm>
            <a:off x="677325" y="1912175"/>
            <a:ext cx="9322200" cy="46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US" sz="2000" i="1"/>
              <a:t>• We stand for equal and just treatment of all people.</a:t>
            </a:r>
            <a:endParaRPr sz="2000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US" sz="2000" i="1"/>
              <a:t>• We treat people experiencing homelessness with dignity and respect.</a:t>
            </a:r>
            <a:endParaRPr sz="2000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US" sz="2000" i="1"/>
              <a:t>• We empower our participants to move forward and into housing through establishing trusting relationships, providing safe, compassionate, and flexible services that meet people where they are.</a:t>
            </a:r>
            <a:endParaRPr sz="2000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US" sz="2000" i="1"/>
              <a:t>• We provide leadership and advocacy for collective impact, and we support public policy that leads to a reduction and eventual ending of homelessness in Santa Cruz County.</a:t>
            </a:r>
            <a:endParaRPr sz="2000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US" sz="2000" i="1"/>
              <a:t>• We value integrity and are accountable and transparent in all interactions.</a:t>
            </a:r>
            <a:endParaRPr sz="2000" i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3000" i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10ba66edd_0_20"/>
          <p:cNvSpPr txBox="1">
            <a:spLocks noGrp="1"/>
          </p:cNvSpPr>
          <p:nvPr>
            <p:ph type="title"/>
          </p:nvPr>
        </p:nvSpPr>
        <p:spPr>
          <a:xfrm>
            <a:off x="677325" y="287425"/>
            <a:ext cx="8596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MX" i="1" dirty="0"/>
              <a:t>Misión, visión, y valores</a:t>
            </a:r>
            <a:br>
              <a:rPr lang="en-US" dirty="0"/>
            </a:br>
            <a:r>
              <a:rPr lang="en-US" dirty="0"/>
              <a:t>    </a:t>
            </a:r>
            <a:endParaRPr dirty="0"/>
          </a:p>
        </p:txBody>
      </p:sp>
      <p:sp>
        <p:nvSpPr>
          <p:cNvPr id="123" name="Google Shape;123;g1310ba66edd_0_20"/>
          <p:cNvSpPr txBox="1">
            <a:spLocks noGrp="1"/>
          </p:cNvSpPr>
          <p:nvPr>
            <p:ph type="body" idx="1"/>
          </p:nvPr>
        </p:nvSpPr>
        <p:spPr>
          <a:xfrm>
            <a:off x="529279" y="1259032"/>
            <a:ext cx="9322200" cy="46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US" sz="2000" i="1" dirty="0">
                <a:solidFill>
                  <a:srgbClr val="0070C0"/>
                </a:solidFill>
              </a:rPr>
              <a:t>• </a:t>
            </a:r>
            <a:r>
              <a:rPr lang="es-MX" sz="2200" i="1" dirty="0">
                <a:solidFill>
                  <a:srgbClr val="0070C0"/>
                </a:solidFill>
              </a:rPr>
              <a:t>Defendemos un trato equitativo y justo para todas las personas.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s-MX" sz="2200" i="1" dirty="0">
                <a:solidFill>
                  <a:srgbClr val="0070C0"/>
                </a:solidFill>
              </a:rPr>
              <a:t>• Tratamos a las personas que están experimentando la falta de vivienda con dignidad y respeto.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s-MX" sz="2200" i="1" dirty="0">
                <a:solidFill>
                  <a:srgbClr val="0070C0"/>
                </a:solidFill>
              </a:rPr>
              <a:t>• Empoderamos a nuestros participantes a seguir adelante hacia una vivienda por medio de establecer relaciones de confianza, proporcionando servicios seguros, compasivos, y flexibles que respetan el estado actual de las personas. </a:t>
            </a:r>
          </a:p>
          <a:p>
            <a:pPr marL="0" lvl="0" indent="0">
              <a:buClr>
                <a:schemeClr val="dk1"/>
              </a:buClr>
              <a:buSzPts val="688"/>
              <a:buNone/>
            </a:pPr>
            <a:r>
              <a:rPr lang="es-MX" sz="2200" i="1" dirty="0">
                <a:solidFill>
                  <a:srgbClr val="0070C0"/>
                </a:solidFill>
              </a:rPr>
              <a:t>• Proporcionamos liderazgo y defensa para impacto colectivo y apoyamos políticas que resulten en una reducción y eventualmente el fin de la falta de vivienda en el Condado de Santa Cruz.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s-MX" sz="2200" i="1" dirty="0">
                <a:solidFill>
                  <a:srgbClr val="0070C0"/>
                </a:solidFill>
              </a:rPr>
              <a:t>• Valoramos la integridad y somos responsables y transparentes en todas nuestras interacciones.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3000" i="1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089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512488" y="226422"/>
            <a:ext cx="9075649" cy="73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</a:pPr>
            <a:r>
              <a:rPr lang="en-US" sz="4400" dirty="0"/>
              <a:t>Housing Matters Overview</a:t>
            </a:r>
            <a:br>
              <a:rPr lang="en-US" sz="4400" dirty="0"/>
            </a:br>
            <a:r>
              <a:rPr lang="en-US" sz="4400" i="1" dirty="0"/>
              <a:t>Vista general de Housing Matters </a:t>
            </a:r>
            <a:endParaRPr sz="4400" i="1" dirty="0"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4294967295"/>
          </p:nvPr>
        </p:nvSpPr>
        <p:spPr>
          <a:xfrm>
            <a:off x="512488" y="1679104"/>
            <a:ext cx="4094346" cy="53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60"/>
              <a:buChar char="•"/>
            </a:pPr>
            <a:r>
              <a:rPr lang="en-US" sz="2400" dirty="0"/>
              <a:t>2500+ people served annually, campus-wide</a:t>
            </a:r>
            <a:endParaRPr sz="2400"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60"/>
              <a:buChar char="•"/>
            </a:pPr>
            <a:r>
              <a:rPr lang="en-US" sz="2400" dirty="0"/>
              <a:t>220 people in shelter/transitional housing at any given time</a:t>
            </a:r>
            <a:endParaRPr sz="2400" dirty="0"/>
          </a:p>
          <a:p>
            <a:pPr marL="285750" lvl="0" indent="-32639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2400" dirty="0"/>
              <a:t>Three shelter programs on our Coral Street campus</a:t>
            </a:r>
            <a:endParaRPr sz="2400" dirty="0"/>
          </a:p>
          <a:p>
            <a:pPr marL="285750" lvl="0" indent="-32639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2400" dirty="0"/>
              <a:t>Day services for the entire community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045FA3-A6FF-6491-771C-ED4F5F1E1508}"/>
              </a:ext>
            </a:extLst>
          </p:cNvPr>
          <p:cNvSpPr txBox="1"/>
          <p:nvPr/>
        </p:nvSpPr>
        <p:spPr>
          <a:xfrm>
            <a:off x="5181599" y="1679104"/>
            <a:ext cx="4511041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60"/>
              <a:buChar char="•"/>
            </a:pPr>
            <a:r>
              <a:rPr lang="es-MX" sz="2400" i="1" dirty="0">
                <a:solidFill>
                  <a:srgbClr val="0070C0"/>
                </a:solidFill>
              </a:rPr>
              <a:t>Se prestan servicios a más de 2500 personas anualmente, en todos los sitios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60"/>
              <a:buChar char="•"/>
            </a:pPr>
            <a:r>
              <a:rPr lang="es-MX" sz="2400" i="1" dirty="0">
                <a:solidFill>
                  <a:srgbClr val="0070C0"/>
                </a:solidFill>
              </a:rPr>
              <a:t>Hay 220 personas en  refugio/vivienda transicional en cualquier momento dado</a:t>
            </a:r>
          </a:p>
          <a:p>
            <a:pPr marL="285750" indent="-326390">
              <a:spcBef>
                <a:spcPts val="1000"/>
              </a:spcBef>
              <a:buSzPts val="3200"/>
              <a:buFont typeface="Arial"/>
              <a:buChar char="•"/>
            </a:pPr>
            <a:r>
              <a:rPr lang="es-MX" sz="2400" i="1" dirty="0">
                <a:solidFill>
                  <a:srgbClr val="0070C0"/>
                </a:solidFill>
              </a:rPr>
              <a:t>Tres programas de refugio en nuestro sitio en Coral Street </a:t>
            </a:r>
          </a:p>
          <a:p>
            <a:pPr marL="285750" indent="-326390">
              <a:spcBef>
                <a:spcPts val="1000"/>
              </a:spcBef>
              <a:buSzPts val="3200"/>
              <a:buFont typeface="Arial"/>
              <a:buChar char="•"/>
            </a:pPr>
            <a:r>
              <a:rPr lang="es-MX" sz="2400" i="1" dirty="0">
                <a:solidFill>
                  <a:srgbClr val="0070C0"/>
                </a:solidFill>
              </a:rPr>
              <a:t>Servicios diurnos para toda la comunidad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/>
          <p:nvPr/>
        </p:nvSpPr>
        <p:spPr>
          <a:xfrm>
            <a:off x="-485525" y="0"/>
            <a:ext cx="12677400" cy="685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35" name="Google Shape;135;p2"/>
          <p:cNvGraphicFramePr/>
          <p:nvPr/>
        </p:nvGraphicFramePr>
        <p:xfrm>
          <a:off x="1225538" y="123975"/>
          <a:ext cx="9255274" cy="66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255274" imgH="6610050" progId="AcroExch.Document.DC">
                  <p:embed/>
                </p:oleObj>
              </mc:Choice>
              <mc:Fallback>
                <p:oleObj r:id="rId3" imgW="9255274" imgH="6610050" progId="AcroExch.Document.DC">
                  <p:embed/>
                  <p:pic>
                    <p:nvPicPr>
                      <p:cNvPr id="135" name="Google Shape;135;p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225538" y="123975"/>
                        <a:ext cx="9255274" cy="661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10ba66edd_1_3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</a:pPr>
            <a:r>
              <a:rPr lang="en-US" sz="4800" dirty="0"/>
              <a:t>Campus Overview</a:t>
            </a:r>
            <a:br>
              <a:rPr lang="en-US" sz="4800" dirty="0"/>
            </a:br>
            <a:r>
              <a:rPr lang="es-MX" sz="4800" i="1" dirty="0"/>
              <a:t>Vista general de los sitios </a:t>
            </a:r>
          </a:p>
        </p:txBody>
      </p:sp>
      <p:sp>
        <p:nvSpPr>
          <p:cNvPr id="141" name="Google Shape;141;g1310ba66edd_1_39"/>
          <p:cNvSpPr txBox="1">
            <a:spLocks noGrp="1"/>
          </p:cNvSpPr>
          <p:nvPr>
            <p:ph type="body" idx="4294967295"/>
          </p:nvPr>
        </p:nvSpPr>
        <p:spPr>
          <a:xfrm>
            <a:off x="677334" y="2259749"/>
            <a:ext cx="3006392" cy="53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 err="1"/>
              <a:t>Rebele</a:t>
            </a:r>
            <a:r>
              <a:rPr lang="en-US" sz="3000" b="1" dirty="0"/>
              <a:t> Family Shelter </a:t>
            </a:r>
            <a:br>
              <a:rPr lang="en-US" sz="3000" b="1" dirty="0"/>
            </a:br>
            <a:r>
              <a:rPr lang="en-US" sz="3000" i="1" dirty="0" err="1"/>
              <a:t>Shelter</a:t>
            </a:r>
            <a:r>
              <a:rPr lang="en-US" sz="3000" b="1" i="1" dirty="0"/>
              <a:t> </a:t>
            </a:r>
            <a:r>
              <a:rPr lang="en-US" sz="3000" i="1" dirty="0"/>
              <a:t>for up to 28 families experiencing homelessness</a:t>
            </a:r>
            <a:endParaRPr sz="3000" i="1" dirty="0"/>
          </a:p>
          <a:p>
            <a:pPr marL="9144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None/>
            </a:pPr>
            <a:endParaRPr dirty="0"/>
          </a:p>
        </p:txBody>
      </p:sp>
      <p:pic>
        <p:nvPicPr>
          <p:cNvPr id="142" name="Google Shape;142;g1310ba66edd_1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5709" y="2727990"/>
            <a:ext cx="2448373" cy="36734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CE53E-5D11-C626-74FA-FD2F7E61744B}"/>
              </a:ext>
            </a:extLst>
          </p:cNvPr>
          <p:cNvSpPr txBox="1"/>
          <p:nvPr/>
        </p:nvSpPr>
        <p:spPr>
          <a:xfrm>
            <a:off x="6705599" y="2360023"/>
            <a:ext cx="30063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000" b="1" i="1" dirty="0">
                <a:solidFill>
                  <a:srgbClr val="0070C0"/>
                </a:solidFill>
              </a:rPr>
              <a:t>Refugio Familiar Rebele</a:t>
            </a:r>
            <a:br>
              <a:rPr lang="es-MX" sz="3000" b="1" i="1" dirty="0">
                <a:solidFill>
                  <a:srgbClr val="0070C0"/>
                </a:solidFill>
              </a:rPr>
            </a:br>
            <a:r>
              <a:rPr lang="es-MX" sz="3000" i="1" dirty="0">
                <a:solidFill>
                  <a:srgbClr val="0070C0"/>
                </a:solidFill>
              </a:rPr>
              <a:t>Refugio para hasta</a:t>
            </a:r>
            <a:r>
              <a:rPr lang="es-MX" sz="3000" b="1" i="1" dirty="0">
                <a:solidFill>
                  <a:srgbClr val="0070C0"/>
                </a:solidFill>
              </a:rPr>
              <a:t> </a:t>
            </a:r>
            <a:r>
              <a:rPr lang="es-MX" sz="3000" i="1" dirty="0">
                <a:solidFill>
                  <a:srgbClr val="0070C0"/>
                </a:solidFill>
              </a:rPr>
              <a:t>28 familias experimentando la falta de vivienda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10ba66edd_1_47"/>
          <p:cNvSpPr txBox="1">
            <a:spLocks noGrp="1"/>
          </p:cNvSpPr>
          <p:nvPr>
            <p:ph type="title"/>
          </p:nvPr>
        </p:nvSpPr>
        <p:spPr>
          <a:xfrm>
            <a:off x="677325" y="200297"/>
            <a:ext cx="8596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</a:pPr>
            <a:r>
              <a:rPr lang="en-US" sz="4800" dirty="0"/>
              <a:t>Campus Overview</a:t>
            </a:r>
            <a:br>
              <a:rPr lang="en-US" sz="4800" dirty="0"/>
            </a:br>
            <a:r>
              <a:rPr lang="es-MX" sz="4800" i="1" dirty="0"/>
              <a:t>Vista general de los sitios</a:t>
            </a:r>
            <a:endParaRPr sz="4800" dirty="0"/>
          </a:p>
        </p:txBody>
      </p:sp>
      <p:sp>
        <p:nvSpPr>
          <p:cNvPr id="148" name="Google Shape;148;g1310ba66edd_1_47"/>
          <p:cNvSpPr txBox="1">
            <a:spLocks noGrp="1"/>
          </p:cNvSpPr>
          <p:nvPr>
            <p:ph type="body" idx="4294967295"/>
          </p:nvPr>
        </p:nvSpPr>
        <p:spPr>
          <a:xfrm>
            <a:off x="677325" y="1806904"/>
            <a:ext cx="8761500" cy="149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Paul Lee Loft</a:t>
            </a:r>
            <a:br>
              <a:rPr lang="en-US" sz="3000" b="1" dirty="0"/>
            </a:br>
            <a:r>
              <a:rPr lang="en-US" sz="2800" i="1" dirty="0"/>
              <a:t>Emergency shelter for 48 adult individuals; dormitory-style bunk beds and 40 pallet shelters</a:t>
            </a:r>
            <a:endParaRPr sz="2800" i="1" dirty="0"/>
          </a:p>
          <a:p>
            <a:pPr marL="91440" indent="0">
              <a:buNone/>
            </a:pPr>
            <a:br>
              <a:rPr lang="en-US" sz="2800" b="1" dirty="0"/>
            </a:br>
            <a:endParaRPr dirty="0"/>
          </a:p>
        </p:txBody>
      </p:sp>
      <p:pic>
        <p:nvPicPr>
          <p:cNvPr id="149" name="Google Shape;149;g1310ba66edd_1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766" y="3339738"/>
            <a:ext cx="4817784" cy="28172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19DFBF-5A11-4919-CC79-61BADF55E3FF}"/>
              </a:ext>
            </a:extLst>
          </p:cNvPr>
          <p:cNvSpPr txBox="1"/>
          <p:nvPr/>
        </p:nvSpPr>
        <p:spPr>
          <a:xfrm>
            <a:off x="5580251" y="3409406"/>
            <a:ext cx="481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0">
              <a:buNone/>
            </a:pPr>
            <a:r>
              <a:rPr lang="es-MX" sz="3000" i="1" dirty="0">
                <a:solidFill>
                  <a:srgbClr val="0070C0"/>
                </a:solidFill>
              </a:rPr>
              <a:t>Refugio de emergencia para 48 individuos adultos; </a:t>
            </a:r>
          </a:p>
          <a:p>
            <a:pPr marL="91440" indent="0">
              <a:buNone/>
            </a:pPr>
            <a:r>
              <a:rPr lang="es-MX" sz="3000" i="1" dirty="0">
                <a:solidFill>
                  <a:srgbClr val="0070C0"/>
                </a:solidFill>
              </a:rPr>
              <a:t>literas estilo dormitorio y  40 catres de refugio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1552</Words>
  <Application>Microsoft Office PowerPoint</Application>
  <PresentationFormat>Widescreen</PresentationFormat>
  <Paragraphs>168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Noto Sans Symbols</vt:lpstr>
      <vt:lpstr>Trebuchet MS</vt:lpstr>
      <vt:lpstr>Facet</vt:lpstr>
      <vt:lpstr>AcroExch.Document.DC</vt:lpstr>
      <vt:lpstr>Housing Matters</vt:lpstr>
      <vt:lpstr>Mission, Vision, and Values Misión, visión, y valores</vt:lpstr>
      <vt:lpstr>Mission, Vision, and Values     Misión, visión, y valores </vt:lpstr>
      <vt:lpstr>Mission, Vision, and Values</vt:lpstr>
      <vt:lpstr>Misión, visión, y valores     </vt:lpstr>
      <vt:lpstr>Housing Matters Overview Vista general de Housing Matters </vt:lpstr>
      <vt:lpstr>PowerPoint Presentation</vt:lpstr>
      <vt:lpstr>Campus Overview Vista general de los sitios </vt:lpstr>
      <vt:lpstr>Campus Overview Vista general de los sitios</vt:lpstr>
      <vt:lpstr>Campus Overview Vista general de los sitios</vt:lpstr>
      <vt:lpstr>Campus Overview Vista general de los sitios</vt:lpstr>
      <vt:lpstr>Campus Overview Vista general de los sitios </vt:lpstr>
      <vt:lpstr>Day Services / Servicios diurnos </vt:lpstr>
      <vt:lpstr>Day Services /Servicios diurnos </vt:lpstr>
      <vt:lpstr>Day Services /Servicios diurnos </vt:lpstr>
      <vt:lpstr>Day Services /Servicios diurnos </vt:lpstr>
      <vt:lpstr>Outreach and Service Navigation </vt:lpstr>
      <vt:lpstr>Navegación de Alcance y Servicio  </vt:lpstr>
      <vt:lpstr>Employment Program Programa de empleo  </vt:lpstr>
      <vt:lpstr>Guiding Principles </vt:lpstr>
      <vt:lpstr>Principios Fundamentales</vt:lpstr>
      <vt:lpstr>Guiding Principles Principios Fundamentales</vt:lpstr>
      <vt:lpstr>Guiding Principles Principios Fundamentales</vt:lpstr>
      <vt:lpstr>Guiding Principles Principios Fundamentales</vt:lpstr>
      <vt:lpstr>Upcoming Housing Matters Projects: Próximos proyectos de Housing Matters</vt:lpstr>
      <vt:lpstr>Upcoming Housing Matters Projects: Próximos proyectos de Housing Matters </vt:lpstr>
      <vt:lpstr>Thank you!  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Matters</dc:title>
  <dc:creator>Cassie Blom</dc:creator>
  <cp:lastModifiedBy>Stella Lauerman</cp:lastModifiedBy>
  <cp:revision>44</cp:revision>
  <dcterms:created xsi:type="dcterms:W3CDTF">2019-06-25T16:01:48Z</dcterms:created>
  <dcterms:modified xsi:type="dcterms:W3CDTF">2022-06-08T02:39:16Z</dcterms:modified>
</cp:coreProperties>
</file>