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88" r:id="rId6"/>
    <p:sldId id="274" r:id="rId7"/>
    <p:sldId id="340" r:id="rId8"/>
    <p:sldId id="283" r:id="rId9"/>
    <p:sldId id="317" r:id="rId10"/>
    <p:sldId id="329" r:id="rId11"/>
    <p:sldId id="314" r:id="rId12"/>
    <p:sldId id="341" r:id="rId13"/>
    <p:sldId id="315" r:id="rId14"/>
    <p:sldId id="316" r:id="rId15"/>
    <p:sldId id="319" r:id="rId16"/>
    <p:sldId id="321" r:id="rId17"/>
    <p:sldId id="320" r:id="rId18"/>
    <p:sldId id="318" r:id="rId19"/>
    <p:sldId id="261" r:id="rId20"/>
    <p:sldId id="269" r:id="rId21"/>
    <p:sldId id="281"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5" autoAdjust="0"/>
    <p:restoredTop sz="74145" autoAdjust="0"/>
  </p:normalViewPr>
  <p:slideViewPr>
    <p:cSldViewPr snapToGrid="0">
      <p:cViewPr varScale="1">
        <p:scale>
          <a:sx n="88" d="100"/>
          <a:sy n="88" d="100"/>
        </p:scale>
        <p:origin x="870" y="84"/>
      </p:cViewPr>
      <p:guideLst/>
    </p:cSldViewPr>
  </p:slideViewPr>
  <p:outlineViewPr>
    <p:cViewPr>
      <p:scale>
        <a:sx n="33" d="100"/>
        <a:sy n="33" d="100"/>
      </p:scale>
      <p:origin x="0" y="-7152"/>
    </p:cViewPr>
  </p:outlineViewPr>
  <p:notesTextViewPr>
    <p:cViewPr>
      <p:scale>
        <a:sx n="1" d="1"/>
        <a:sy n="1" d="1"/>
      </p:scale>
      <p:origin x="0" y="0"/>
    </p:cViewPr>
  </p:notesTextViewPr>
  <p:sorterViewPr>
    <p:cViewPr>
      <p:scale>
        <a:sx n="100" d="100"/>
        <a:sy n="100" d="100"/>
      </p:scale>
      <p:origin x="0" y="-1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97F97-A492-428B-B767-C57B9D562F81}"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EFB45-9569-4B6A-8D2F-35F2D6AFA715}" type="slidenum">
              <a:rPr lang="en-US" smtClean="0"/>
              <a:t>‹#›</a:t>
            </a:fld>
            <a:endParaRPr lang="en-US"/>
          </a:p>
        </p:txBody>
      </p:sp>
    </p:spTree>
    <p:extLst>
      <p:ext uri="{BB962C8B-B14F-4D97-AF65-F5344CB8AC3E}">
        <p14:creationId xmlns:p14="http://schemas.microsoft.com/office/powerpoint/2010/main" val="48029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BCC72101-1C6D-42F9-96BE-3824F1060228}"/>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D61BEADA-0808-4089-8AEF-34E6228AC69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Externalizing behaviors: directing attention or maintaining attention on frustrating events or aggression</a:t>
            </a:r>
          </a:p>
          <a:p>
            <a:r>
              <a:rPr lang="en-US" altLang="en-US" dirty="0"/>
              <a:t>Telomere length: shorter length </a:t>
            </a:r>
            <a:r>
              <a:rPr lang="en-US" altLang="en-US" dirty="0" err="1"/>
              <a:t>a/w</a:t>
            </a:r>
            <a:r>
              <a:rPr lang="en-US" altLang="en-US" dirty="0"/>
              <a:t> decreased stress tolerance and other aspects of wellbeing/health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US" sz="1200" b="0" i="0" u="none" strike="noStrike" kern="1200" baseline="0" dirty="0">
                <a:solidFill>
                  <a:schemeClr val="tx1"/>
                </a:solidFill>
                <a:latin typeface="+mn-lt"/>
                <a:ea typeface="+mn-ea"/>
                <a:cs typeface="+mn-cs"/>
              </a:rPr>
              <a:t>Conclude BZDs increase the likelihood of developing PTSD when taken by trauma patients.</a:t>
            </a:r>
          </a:p>
          <a:p>
            <a:pPr marL="228600" indent="-228600">
              <a:buAutoNum type="alphaUcPeriod"/>
            </a:pPr>
            <a:r>
              <a:rPr lang="en-US" dirty="0"/>
              <a:t>Insufficient</a:t>
            </a:r>
            <a:r>
              <a:rPr lang="en-US" baseline="0" dirty="0"/>
              <a:t> evidence that BZDs </a:t>
            </a:r>
            <a:r>
              <a:rPr lang="en-US" sz="1200" b="0" i="0" u="none" strike="noStrike" kern="1200" baseline="0" dirty="0">
                <a:solidFill>
                  <a:schemeClr val="tx1"/>
                </a:solidFill>
                <a:latin typeface="+mn-lt"/>
                <a:ea typeface="+mn-ea"/>
                <a:cs typeface="+mn-cs"/>
              </a:rPr>
              <a:t>alleviate PTSD-associated symptoms when taken by patients who already have PTSD.</a:t>
            </a:r>
          </a:p>
          <a:p>
            <a:pPr marL="228600" indent="-228600">
              <a:buAutoNum type="alphaUcPeriod"/>
            </a:pPr>
            <a:r>
              <a:rPr lang="en-US" sz="1200" b="0" i="0" u="none" strike="noStrike" kern="1200" baseline="0" dirty="0">
                <a:solidFill>
                  <a:schemeClr val="tx1"/>
                </a:solidFill>
                <a:latin typeface="+mn-lt"/>
                <a:ea typeface="+mn-ea"/>
                <a:cs typeface="+mn-cs"/>
              </a:rPr>
              <a:t>(POOLED) 	Conclude BZDs have an overall adverse impact in the prevention and treatment of PTSD. </a:t>
            </a:r>
          </a:p>
          <a:p>
            <a:r>
              <a:rPr lang="en-US" sz="1200" b="0" i="0" u="none" strike="noStrike" kern="1200" baseline="0" dirty="0">
                <a:solidFill>
                  <a:schemeClr val="tx1"/>
                </a:solidFill>
                <a:latin typeface="+mn-lt"/>
                <a:ea typeface="+mn-ea"/>
                <a:cs typeface="+mn-cs"/>
              </a:rPr>
              <a:t>C.  (RTC’s)		Conclude that there is no evidence that BZDs alleviate PTSD-associated symptoms in PTSD patients or prevent the development of PTSD in trauma patients.</a:t>
            </a:r>
          </a:p>
        </p:txBody>
      </p:sp>
      <p:sp>
        <p:nvSpPr>
          <p:cNvPr id="4" name="Slide Number Placeholder 3"/>
          <p:cNvSpPr>
            <a:spLocks noGrp="1"/>
          </p:cNvSpPr>
          <p:nvPr>
            <p:ph type="sldNum" sz="quarter" idx="10"/>
          </p:nvPr>
        </p:nvSpPr>
        <p:spPr/>
        <p:txBody>
          <a:bodyPr/>
          <a:lstStyle/>
          <a:p>
            <a:fld id="{68417D45-133A-4449-873D-E399F7351BE0}" type="slidenum">
              <a:rPr lang="en-US" smtClean="0"/>
              <a:t>18</a:t>
            </a:fld>
            <a:endParaRPr lang="en-US"/>
          </a:p>
        </p:txBody>
      </p:sp>
    </p:spTree>
    <p:extLst>
      <p:ext uri="{BB962C8B-B14F-4D97-AF65-F5344CB8AC3E}">
        <p14:creationId xmlns:p14="http://schemas.microsoft.com/office/powerpoint/2010/main" val="274029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8C5B-0CD1-4F58-802C-F212C57C67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98280C-ABEE-45ED-85C4-790818E1D6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005028-713F-4A2B-A127-40D377C19084}"/>
              </a:ext>
            </a:extLst>
          </p:cNvPr>
          <p:cNvSpPr>
            <a:spLocks noGrp="1"/>
          </p:cNvSpPr>
          <p:nvPr>
            <p:ph type="dt" sz="half" idx="10"/>
          </p:nvPr>
        </p:nvSpPr>
        <p:spPr/>
        <p:txBody>
          <a:bodyPr/>
          <a:lstStyle/>
          <a:p>
            <a:fld id="{53A83A5A-B7CF-4A35-AD99-FEFEEA8A1D06}" type="datetimeFigureOut">
              <a:rPr lang="en-US" smtClean="0"/>
              <a:t>5/26/2021</a:t>
            </a:fld>
            <a:endParaRPr lang="en-US"/>
          </a:p>
        </p:txBody>
      </p:sp>
      <p:sp>
        <p:nvSpPr>
          <p:cNvPr id="5" name="Footer Placeholder 4">
            <a:extLst>
              <a:ext uri="{FF2B5EF4-FFF2-40B4-BE49-F238E27FC236}">
                <a16:creationId xmlns:a16="http://schemas.microsoft.com/office/drawing/2014/main" id="{A89251C7-BEF7-490C-A679-9F1445D5E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9B1EB-4B16-49C3-8903-13C6BC0F4F22}"/>
              </a:ext>
            </a:extLst>
          </p:cNvPr>
          <p:cNvSpPr>
            <a:spLocks noGrp="1"/>
          </p:cNvSpPr>
          <p:nvPr>
            <p:ph type="sldNum" sz="quarter" idx="12"/>
          </p:nvPr>
        </p:nvSpPr>
        <p:spPr/>
        <p:txBody>
          <a:bodyPr/>
          <a:lstStyle/>
          <a:p>
            <a:fld id="{1D3DB914-B7CD-4D71-A205-96D3DFDCB4C2}" type="slidenum">
              <a:rPr lang="en-US" smtClean="0"/>
              <a:t>‹#›</a:t>
            </a:fld>
            <a:endParaRPr lang="en-US"/>
          </a:p>
        </p:txBody>
      </p:sp>
    </p:spTree>
    <p:extLst>
      <p:ext uri="{BB962C8B-B14F-4D97-AF65-F5344CB8AC3E}">
        <p14:creationId xmlns:p14="http://schemas.microsoft.com/office/powerpoint/2010/main" val="270038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F166-AE47-4A0E-8B11-5751DF09C4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C1CFBE-51D9-4A85-95A6-FC2C38C8B9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28C80-F402-4745-B39E-D6F25ACA373E}"/>
              </a:ext>
            </a:extLst>
          </p:cNvPr>
          <p:cNvSpPr>
            <a:spLocks noGrp="1"/>
          </p:cNvSpPr>
          <p:nvPr>
            <p:ph type="dt" sz="half" idx="10"/>
          </p:nvPr>
        </p:nvSpPr>
        <p:spPr/>
        <p:txBody>
          <a:bodyPr/>
          <a:lstStyle/>
          <a:p>
            <a:fld id="{53A83A5A-B7CF-4A35-AD99-FEFEEA8A1D06}" type="datetimeFigureOut">
              <a:rPr lang="en-US" smtClean="0"/>
              <a:t>5/26/2021</a:t>
            </a:fld>
            <a:endParaRPr lang="en-US"/>
          </a:p>
        </p:txBody>
      </p:sp>
      <p:sp>
        <p:nvSpPr>
          <p:cNvPr id="5" name="Footer Placeholder 4">
            <a:extLst>
              <a:ext uri="{FF2B5EF4-FFF2-40B4-BE49-F238E27FC236}">
                <a16:creationId xmlns:a16="http://schemas.microsoft.com/office/drawing/2014/main" id="{83671A0C-E64C-4FCF-9C44-37B8A8FAD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F3AB1-F2BE-442F-8946-7C267290CE51}"/>
              </a:ext>
            </a:extLst>
          </p:cNvPr>
          <p:cNvSpPr>
            <a:spLocks noGrp="1"/>
          </p:cNvSpPr>
          <p:nvPr>
            <p:ph type="sldNum" sz="quarter" idx="12"/>
          </p:nvPr>
        </p:nvSpPr>
        <p:spPr/>
        <p:txBody>
          <a:bodyPr/>
          <a:lstStyle/>
          <a:p>
            <a:fld id="{1D3DB914-B7CD-4D71-A205-96D3DFDCB4C2}" type="slidenum">
              <a:rPr lang="en-US" smtClean="0"/>
              <a:t>‹#›</a:t>
            </a:fld>
            <a:endParaRPr lang="en-US"/>
          </a:p>
        </p:txBody>
      </p:sp>
    </p:spTree>
    <p:extLst>
      <p:ext uri="{BB962C8B-B14F-4D97-AF65-F5344CB8AC3E}">
        <p14:creationId xmlns:p14="http://schemas.microsoft.com/office/powerpoint/2010/main" val="325246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7CE9F-D031-4AA9-8175-67FAD40479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7C90CC-355B-4C6D-AFAE-6D87E46A8C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5DCB0-62D1-49E5-9FC1-A89D70DF2270}"/>
              </a:ext>
            </a:extLst>
          </p:cNvPr>
          <p:cNvSpPr>
            <a:spLocks noGrp="1"/>
          </p:cNvSpPr>
          <p:nvPr>
            <p:ph type="dt" sz="half" idx="10"/>
          </p:nvPr>
        </p:nvSpPr>
        <p:spPr/>
        <p:txBody>
          <a:bodyPr/>
          <a:lstStyle/>
          <a:p>
            <a:fld id="{53A83A5A-B7CF-4A35-AD99-FEFEEA8A1D06}" type="datetimeFigureOut">
              <a:rPr lang="en-US" smtClean="0"/>
              <a:t>5/26/2021</a:t>
            </a:fld>
            <a:endParaRPr lang="en-US"/>
          </a:p>
        </p:txBody>
      </p:sp>
      <p:sp>
        <p:nvSpPr>
          <p:cNvPr id="5" name="Footer Placeholder 4">
            <a:extLst>
              <a:ext uri="{FF2B5EF4-FFF2-40B4-BE49-F238E27FC236}">
                <a16:creationId xmlns:a16="http://schemas.microsoft.com/office/drawing/2014/main" id="{B9828E0F-CF80-44E1-AF1B-DB541F52F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386DF-4318-4C93-BCBC-0E156BD6BD6B}"/>
              </a:ext>
            </a:extLst>
          </p:cNvPr>
          <p:cNvSpPr>
            <a:spLocks noGrp="1"/>
          </p:cNvSpPr>
          <p:nvPr>
            <p:ph type="sldNum" sz="quarter" idx="12"/>
          </p:nvPr>
        </p:nvSpPr>
        <p:spPr/>
        <p:txBody>
          <a:bodyPr/>
          <a:lstStyle/>
          <a:p>
            <a:fld id="{1D3DB914-B7CD-4D71-A205-96D3DFDCB4C2}" type="slidenum">
              <a:rPr lang="en-US" smtClean="0"/>
              <a:t>‹#›</a:t>
            </a:fld>
            <a:endParaRPr lang="en-US"/>
          </a:p>
        </p:txBody>
      </p:sp>
    </p:spTree>
    <p:extLst>
      <p:ext uri="{BB962C8B-B14F-4D97-AF65-F5344CB8AC3E}">
        <p14:creationId xmlns:p14="http://schemas.microsoft.com/office/powerpoint/2010/main" val="414485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0054-CB6D-46BA-8997-8C00266E9438}"/>
              </a:ext>
            </a:extLst>
          </p:cNvPr>
          <p:cNvSpPr>
            <a:spLocks noGrp="1"/>
          </p:cNvSpPr>
          <p:nvPr>
            <p:ph type="title"/>
          </p:nvPr>
        </p:nvSpPr>
        <p:spPr>
          <a:xfrm>
            <a:off x="914401" y="609601"/>
            <a:ext cx="10361084" cy="1141413"/>
          </a:xfrm>
        </p:spPr>
        <p:txBody>
          <a:bodyPr/>
          <a:lstStyle/>
          <a:p>
            <a:r>
              <a:rPr lang="en-US"/>
              <a:t>Click to edit Master title style</a:t>
            </a:r>
          </a:p>
        </p:txBody>
      </p:sp>
      <p:sp>
        <p:nvSpPr>
          <p:cNvPr id="3" name="Date Placeholder 2">
            <a:extLst>
              <a:ext uri="{FF2B5EF4-FFF2-40B4-BE49-F238E27FC236}">
                <a16:creationId xmlns:a16="http://schemas.microsoft.com/office/drawing/2014/main" id="{24A399F2-9BEC-40BD-A982-6087501ADD61}"/>
              </a:ext>
            </a:extLst>
          </p:cNvPr>
          <p:cNvSpPr>
            <a:spLocks noGrp="1"/>
          </p:cNvSpPr>
          <p:nvPr>
            <p:ph type="dt" idx="10"/>
          </p:nvPr>
        </p:nvSpPr>
        <p:spPr>
          <a:xfrm>
            <a:off x="914401" y="6248401"/>
            <a:ext cx="2537884" cy="455613"/>
          </a:xfrm>
        </p:spPr>
        <p:txBody>
          <a:bodyPr/>
          <a:lstStyle>
            <a:lvl1pPr>
              <a:defRPr/>
            </a:lvl1pPr>
          </a:lstStyle>
          <a:p>
            <a:r>
              <a:rPr lang="en-US" altLang="en-US"/>
              <a:t> </a:t>
            </a:r>
          </a:p>
        </p:txBody>
      </p:sp>
      <p:sp>
        <p:nvSpPr>
          <p:cNvPr id="4" name="Footer Placeholder 3">
            <a:extLst>
              <a:ext uri="{FF2B5EF4-FFF2-40B4-BE49-F238E27FC236}">
                <a16:creationId xmlns:a16="http://schemas.microsoft.com/office/drawing/2014/main" id="{DFEDAF9E-BD0D-4252-8254-9743CA580A50}"/>
              </a:ext>
            </a:extLst>
          </p:cNvPr>
          <p:cNvSpPr>
            <a:spLocks noGrp="1"/>
          </p:cNvSpPr>
          <p:nvPr>
            <p:ph type="ftr" idx="11"/>
          </p:nvPr>
        </p:nvSpPr>
        <p:spPr>
          <a:xfrm>
            <a:off x="4165601" y="6248401"/>
            <a:ext cx="3858684" cy="455613"/>
          </a:xfrm>
        </p:spPr>
        <p:txBody>
          <a:bodyPr/>
          <a:lstStyle>
            <a:lvl1pPr>
              <a:defRPr/>
            </a:lvl1pPr>
          </a:lstStyle>
          <a:p>
            <a:r>
              <a:rPr lang="en-US" altLang="en-US"/>
              <a:t> </a:t>
            </a:r>
          </a:p>
        </p:txBody>
      </p:sp>
      <p:sp>
        <p:nvSpPr>
          <p:cNvPr id="5" name="Slide Number Placeholder 4">
            <a:extLst>
              <a:ext uri="{FF2B5EF4-FFF2-40B4-BE49-F238E27FC236}">
                <a16:creationId xmlns:a16="http://schemas.microsoft.com/office/drawing/2014/main" id="{ABEE825E-EFA5-4208-9E71-2BC9128F822E}"/>
              </a:ext>
            </a:extLst>
          </p:cNvPr>
          <p:cNvSpPr>
            <a:spLocks noGrp="1"/>
          </p:cNvSpPr>
          <p:nvPr>
            <p:ph type="sldNum" idx="12"/>
          </p:nvPr>
        </p:nvSpPr>
        <p:spPr>
          <a:xfrm>
            <a:off x="8737601" y="6248401"/>
            <a:ext cx="2537884" cy="455613"/>
          </a:xfrm>
        </p:spPr>
        <p:txBody>
          <a:bodyPr/>
          <a:lstStyle>
            <a:lvl1pPr>
              <a:defRPr/>
            </a:lvl1pPr>
          </a:lstStyle>
          <a:p>
            <a:fld id="{1F851542-00B2-447A-897D-B9849F81DB32}" type="slidenum">
              <a:rPr lang="en-US" altLang="en-US"/>
              <a:pPr/>
              <a:t>‹#›</a:t>
            </a:fld>
            <a:r>
              <a:rPr lang="en-US" altLang="en-US"/>
              <a:t> </a:t>
            </a:r>
          </a:p>
        </p:txBody>
      </p:sp>
    </p:spTree>
    <p:extLst>
      <p:ext uri="{BB962C8B-B14F-4D97-AF65-F5344CB8AC3E}">
        <p14:creationId xmlns:p14="http://schemas.microsoft.com/office/powerpoint/2010/main" val="199239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3CFF-1646-447C-836E-7251F5D4A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CDE821-5209-420F-BC4B-F10420830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D6D83-A69A-4396-9E1A-E48A68000E99}"/>
              </a:ext>
            </a:extLst>
          </p:cNvPr>
          <p:cNvSpPr>
            <a:spLocks noGrp="1"/>
          </p:cNvSpPr>
          <p:nvPr>
            <p:ph type="dt" sz="half" idx="10"/>
          </p:nvPr>
        </p:nvSpPr>
        <p:spPr/>
        <p:txBody>
          <a:bodyPr/>
          <a:lstStyle/>
          <a:p>
            <a:fld id="{53A83A5A-B7CF-4A35-AD99-FEFEEA8A1D06}" type="datetimeFigureOut">
              <a:rPr lang="en-US" smtClean="0"/>
              <a:t>5/26/2021</a:t>
            </a:fld>
            <a:endParaRPr lang="en-US"/>
          </a:p>
        </p:txBody>
      </p:sp>
      <p:sp>
        <p:nvSpPr>
          <p:cNvPr id="5" name="Footer Placeholder 4">
            <a:extLst>
              <a:ext uri="{FF2B5EF4-FFF2-40B4-BE49-F238E27FC236}">
                <a16:creationId xmlns:a16="http://schemas.microsoft.com/office/drawing/2014/main" id="{C8A6E900-D2DF-494E-AE62-851691A82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26D5A-F13C-493A-8D6F-1082871081A9}"/>
              </a:ext>
            </a:extLst>
          </p:cNvPr>
          <p:cNvSpPr>
            <a:spLocks noGrp="1"/>
          </p:cNvSpPr>
          <p:nvPr>
            <p:ph type="sldNum" sz="quarter" idx="12"/>
          </p:nvPr>
        </p:nvSpPr>
        <p:spPr/>
        <p:txBody>
          <a:bodyPr/>
          <a:lstStyle/>
          <a:p>
            <a:fld id="{1D3DB914-B7CD-4D71-A205-96D3DFDCB4C2}" type="slidenum">
              <a:rPr lang="en-US" smtClean="0"/>
              <a:t>‹#›</a:t>
            </a:fld>
            <a:endParaRPr lang="en-US"/>
          </a:p>
        </p:txBody>
      </p:sp>
    </p:spTree>
    <p:extLst>
      <p:ext uri="{BB962C8B-B14F-4D97-AF65-F5344CB8AC3E}">
        <p14:creationId xmlns:p14="http://schemas.microsoft.com/office/powerpoint/2010/main" val="239656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FD2C-B293-4661-B2F9-733F0EF2F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8EFD42-F6D3-47FE-8C05-36F35317B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8222CE-B205-4D06-8866-5EA276893996}"/>
              </a:ext>
            </a:extLst>
          </p:cNvPr>
          <p:cNvSpPr>
            <a:spLocks noGrp="1"/>
          </p:cNvSpPr>
          <p:nvPr>
            <p:ph type="dt" sz="half" idx="10"/>
          </p:nvPr>
        </p:nvSpPr>
        <p:spPr/>
        <p:txBody>
          <a:bodyPr/>
          <a:lstStyle/>
          <a:p>
            <a:fld id="{53A83A5A-B7CF-4A35-AD99-FEFEEA8A1D06}" type="datetimeFigureOut">
              <a:rPr lang="en-US" smtClean="0"/>
              <a:t>5/26/2021</a:t>
            </a:fld>
            <a:endParaRPr lang="en-US"/>
          </a:p>
        </p:txBody>
      </p:sp>
      <p:sp>
        <p:nvSpPr>
          <p:cNvPr id="5" name="Footer Placeholder 4">
            <a:extLst>
              <a:ext uri="{FF2B5EF4-FFF2-40B4-BE49-F238E27FC236}">
                <a16:creationId xmlns:a16="http://schemas.microsoft.com/office/drawing/2014/main" id="{34AB329F-7979-4B4A-9CAC-C6F9BEF0A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FF443-B243-4D48-9CE5-815C55B8A657}"/>
              </a:ext>
            </a:extLst>
          </p:cNvPr>
          <p:cNvSpPr>
            <a:spLocks noGrp="1"/>
          </p:cNvSpPr>
          <p:nvPr>
            <p:ph type="sldNum" sz="quarter" idx="12"/>
          </p:nvPr>
        </p:nvSpPr>
        <p:spPr/>
        <p:txBody>
          <a:bodyPr/>
          <a:lstStyle/>
          <a:p>
            <a:fld id="{1D3DB914-B7CD-4D71-A205-96D3DFDCB4C2}" type="slidenum">
              <a:rPr lang="en-US" smtClean="0"/>
              <a:t>‹#›</a:t>
            </a:fld>
            <a:endParaRPr lang="en-US"/>
          </a:p>
        </p:txBody>
      </p:sp>
    </p:spTree>
    <p:extLst>
      <p:ext uri="{BB962C8B-B14F-4D97-AF65-F5344CB8AC3E}">
        <p14:creationId xmlns:p14="http://schemas.microsoft.com/office/powerpoint/2010/main" val="241895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40B0-B986-4F49-9FB9-E2BA54945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438969-0767-47F8-B2F6-BB34A39BE5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8F349C-D45F-419B-B2E7-1937C31D8B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C8EEAB-7D57-4BB1-8CB7-AC91961B12BA}"/>
              </a:ext>
            </a:extLst>
          </p:cNvPr>
          <p:cNvSpPr>
            <a:spLocks noGrp="1"/>
          </p:cNvSpPr>
          <p:nvPr>
            <p:ph type="dt" sz="half" idx="10"/>
          </p:nvPr>
        </p:nvSpPr>
        <p:spPr/>
        <p:txBody>
          <a:bodyPr/>
          <a:lstStyle/>
          <a:p>
            <a:fld id="{53A83A5A-B7CF-4A35-AD99-FEFEEA8A1D06}" type="datetimeFigureOut">
              <a:rPr lang="en-US" smtClean="0"/>
              <a:t>5/26/2021</a:t>
            </a:fld>
            <a:endParaRPr lang="en-US"/>
          </a:p>
        </p:txBody>
      </p:sp>
      <p:sp>
        <p:nvSpPr>
          <p:cNvPr id="6" name="Footer Placeholder 5">
            <a:extLst>
              <a:ext uri="{FF2B5EF4-FFF2-40B4-BE49-F238E27FC236}">
                <a16:creationId xmlns:a16="http://schemas.microsoft.com/office/drawing/2014/main" id="{73FDB8F5-1C50-4717-985D-85A17C1F2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70E77-7776-409A-9271-AB53268A39BE}"/>
              </a:ext>
            </a:extLst>
          </p:cNvPr>
          <p:cNvSpPr>
            <a:spLocks noGrp="1"/>
          </p:cNvSpPr>
          <p:nvPr>
            <p:ph type="sldNum" sz="quarter" idx="12"/>
          </p:nvPr>
        </p:nvSpPr>
        <p:spPr/>
        <p:txBody>
          <a:bodyPr/>
          <a:lstStyle/>
          <a:p>
            <a:fld id="{1D3DB914-B7CD-4D71-A205-96D3DFDCB4C2}" type="slidenum">
              <a:rPr lang="en-US" smtClean="0"/>
              <a:t>‹#›</a:t>
            </a:fld>
            <a:endParaRPr lang="en-US"/>
          </a:p>
        </p:txBody>
      </p:sp>
    </p:spTree>
    <p:extLst>
      <p:ext uri="{BB962C8B-B14F-4D97-AF65-F5344CB8AC3E}">
        <p14:creationId xmlns:p14="http://schemas.microsoft.com/office/powerpoint/2010/main" val="225799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14239-16AE-45CD-9465-88CDDE9691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6ECDC9-106F-4738-ADB4-8244622C6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ADC149-7D9A-4E5B-8A0F-AE939B9EE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120103-315C-4F33-870B-8DE061C6B7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B3DE53-1647-4092-8F10-0D61842806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75446D-71B7-40EA-AE42-D1ABF5DA507B}"/>
              </a:ext>
            </a:extLst>
          </p:cNvPr>
          <p:cNvSpPr>
            <a:spLocks noGrp="1"/>
          </p:cNvSpPr>
          <p:nvPr>
            <p:ph type="dt" sz="half" idx="10"/>
          </p:nvPr>
        </p:nvSpPr>
        <p:spPr/>
        <p:txBody>
          <a:bodyPr/>
          <a:lstStyle/>
          <a:p>
            <a:fld id="{53A83A5A-B7CF-4A35-AD99-FEFEEA8A1D06}" type="datetimeFigureOut">
              <a:rPr lang="en-US" smtClean="0"/>
              <a:t>5/26/2021</a:t>
            </a:fld>
            <a:endParaRPr lang="en-US"/>
          </a:p>
        </p:txBody>
      </p:sp>
      <p:sp>
        <p:nvSpPr>
          <p:cNvPr id="8" name="Footer Placeholder 7">
            <a:extLst>
              <a:ext uri="{FF2B5EF4-FFF2-40B4-BE49-F238E27FC236}">
                <a16:creationId xmlns:a16="http://schemas.microsoft.com/office/drawing/2014/main" id="{E96078E5-4E2B-409F-929F-F38D069306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F7BBC5-701A-4302-AB79-6705FB605AA7}"/>
              </a:ext>
            </a:extLst>
          </p:cNvPr>
          <p:cNvSpPr>
            <a:spLocks noGrp="1"/>
          </p:cNvSpPr>
          <p:nvPr>
            <p:ph type="sldNum" sz="quarter" idx="12"/>
          </p:nvPr>
        </p:nvSpPr>
        <p:spPr/>
        <p:txBody>
          <a:bodyPr/>
          <a:lstStyle/>
          <a:p>
            <a:fld id="{1D3DB914-B7CD-4D71-A205-96D3DFDCB4C2}" type="slidenum">
              <a:rPr lang="en-US" smtClean="0"/>
              <a:t>‹#›</a:t>
            </a:fld>
            <a:endParaRPr lang="en-US"/>
          </a:p>
        </p:txBody>
      </p:sp>
    </p:spTree>
    <p:extLst>
      <p:ext uri="{BB962C8B-B14F-4D97-AF65-F5344CB8AC3E}">
        <p14:creationId xmlns:p14="http://schemas.microsoft.com/office/powerpoint/2010/main" val="92400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8592-D62F-4754-9E1A-B2F3C4D39D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337453-6AE5-47A1-A89C-A05807D4E2B7}"/>
              </a:ext>
            </a:extLst>
          </p:cNvPr>
          <p:cNvSpPr>
            <a:spLocks noGrp="1"/>
          </p:cNvSpPr>
          <p:nvPr>
            <p:ph type="dt" sz="half" idx="10"/>
          </p:nvPr>
        </p:nvSpPr>
        <p:spPr/>
        <p:txBody>
          <a:bodyPr/>
          <a:lstStyle/>
          <a:p>
            <a:fld id="{53A83A5A-B7CF-4A35-AD99-FEFEEA8A1D06}" type="datetimeFigureOut">
              <a:rPr lang="en-US" smtClean="0"/>
              <a:t>5/26/2021</a:t>
            </a:fld>
            <a:endParaRPr lang="en-US"/>
          </a:p>
        </p:txBody>
      </p:sp>
      <p:sp>
        <p:nvSpPr>
          <p:cNvPr id="4" name="Footer Placeholder 3">
            <a:extLst>
              <a:ext uri="{FF2B5EF4-FFF2-40B4-BE49-F238E27FC236}">
                <a16:creationId xmlns:a16="http://schemas.microsoft.com/office/drawing/2014/main" id="{B2F681BF-6227-49A9-8EDF-92E69CF5A6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F3BDCA-1E69-470D-8BB6-8DD7FE37AF93}"/>
              </a:ext>
            </a:extLst>
          </p:cNvPr>
          <p:cNvSpPr>
            <a:spLocks noGrp="1"/>
          </p:cNvSpPr>
          <p:nvPr>
            <p:ph type="sldNum" sz="quarter" idx="12"/>
          </p:nvPr>
        </p:nvSpPr>
        <p:spPr/>
        <p:txBody>
          <a:bodyPr/>
          <a:lstStyle/>
          <a:p>
            <a:fld id="{1D3DB914-B7CD-4D71-A205-96D3DFDCB4C2}" type="slidenum">
              <a:rPr lang="en-US" smtClean="0"/>
              <a:t>‹#›</a:t>
            </a:fld>
            <a:endParaRPr lang="en-US"/>
          </a:p>
        </p:txBody>
      </p:sp>
    </p:spTree>
    <p:extLst>
      <p:ext uri="{BB962C8B-B14F-4D97-AF65-F5344CB8AC3E}">
        <p14:creationId xmlns:p14="http://schemas.microsoft.com/office/powerpoint/2010/main" val="75988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45475-BA29-488D-9CFA-F84D40E5D472}"/>
              </a:ext>
            </a:extLst>
          </p:cNvPr>
          <p:cNvSpPr>
            <a:spLocks noGrp="1"/>
          </p:cNvSpPr>
          <p:nvPr>
            <p:ph type="dt" sz="half" idx="10"/>
          </p:nvPr>
        </p:nvSpPr>
        <p:spPr/>
        <p:txBody>
          <a:bodyPr/>
          <a:lstStyle/>
          <a:p>
            <a:fld id="{53A83A5A-B7CF-4A35-AD99-FEFEEA8A1D06}" type="datetimeFigureOut">
              <a:rPr lang="en-US" smtClean="0"/>
              <a:t>5/26/2021</a:t>
            </a:fld>
            <a:endParaRPr lang="en-US"/>
          </a:p>
        </p:txBody>
      </p:sp>
      <p:sp>
        <p:nvSpPr>
          <p:cNvPr id="3" name="Footer Placeholder 2">
            <a:extLst>
              <a:ext uri="{FF2B5EF4-FFF2-40B4-BE49-F238E27FC236}">
                <a16:creationId xmlns:a16="http://schemas.microsoft.com/office/drawing/2014/main" id="{214CBA52-1179-43A6-BC0E-641617D4AC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E40D2D-36AA-4F16-A1EE-6C741121A5FC}"/>
              </a:ext>
            </a:extLst>
          </p:cNvPr>
          <p:cNvSpPr>
            <a:spLocks noGrp="1"/>
          </p:cNvSpPr>
          <p:nvPr>
            <p:ph type="sldNum" sz="quarter" idx="12"/>
          </p:nvPr>
        </p:nvSpPr>
        <p:spPr/>
        <p:txBody>
          <a:bodyPr/>
          <a:lstStyle/>
          <a:p>
            <a:fld id="{1D3DB914-B7CD-4D71-A205-96D3DFDCB4C2}" type="slidenum">
              <a:rPr lang="en-US" smtClean="0"/>
              <a:t>‹#›</a:t>
            </a:fld>
            <a:endParaRPr lang="en-US"/>
          </a:p>
        </p:txBody>
      </p:sp>
    </p:spTree>
    <p:extLst>
      <p:ext uri="{BB962C8B-B14F-4D97-AF65-F5344CB8AC3E}">
        <p14:creationId xmlns:p14="http://schemas.microsoft.com/office/powerpoint/2010/main" val="373948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4FA7-7CEE-4EDC-81CB-3831EAD76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4C3F83-D674-4B9D-BB5A-DBCFEC4C2E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0D0149-9191-4628-AF5B-FD172AC8C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BAF6F-C8BE-46C6-9E17-9BAFC7E53ECE}"/>
              </a:ext>
            </a:extLst>
          </p:cNvPr>
          <p:cNvSpPr>
            <a:spLocks noGrp="1"/>
          </p:cNvSpPr>
          <p:nvPr>
            <p:ph type="dt" sz="half" idx="10"/>
          </p:nvPr>
        </p:nvSpPr>
        <p:spPr/>
        <p:txBody>
          <a:bodyPr/>
          <a:lstStyle/>
          <a:p>
            <a:fld id="{53A83A5A-B7CF-4A35-AD99-FEFEEA8A1D06}" type="datetimeFigureOut">
              <a:rPr lang="en-US" smtClean="0"/>
              <a:t>5/26/2021</a:t>
            </a:fld>
            <a:endParaRPr lang="en-US"/>
          </a:p>
        </p:txBody>
      </p:sp>
      <p:sp>
        <p:nvSpPr>
          <p:cNvPr id="6" name="Footer Placeholder 5">
            <a:extLst>
              <a:ext uri="{FF2B5EF4-FFF2-40B4-BE49-F238E27FC236}">
                <a16:creationId xmlns:a16="http://schemas.microsoft.com/office/drawing/2014/main" id="{637BF25E-7B9E-4308-B7A9-03714B63A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AA741-568F-4784-B021-7AAFCC28FF79}"/>
              </a:ext>
            </a:extLst>
          </p:cNvPr>
          <p:cNvSpPr>
            <a:spLocks noGrp="1"/>
          </p:cNvSpPr>
          <p:nvPr>
            <p:ph type="sldNum" sz="quarter" idx="12"/>
          </p:nvPr>
        </p:nvSpPr>
        <p:spPr/>
        <p:txBody>
          <a:bodyPr/>
          <a:lstStyle/>
          <a:p>
            <a:fld id="{1D3DB914-B7CD-4D71-A205-96D3DFDCB4C2}" type="slidenum">
              <a:rPr lang="en-US" smtClean="0"/>
              <a:t>‹#›</a:t>
            </a:fld>
            <a:endParaRPr lang="en-US"/>
          </a:p>
        </p:txBody>
      </p:sp>
    </p:spTree>
    <p:extLst>
      <p:ext uri="{BB962C8B-B14F-4D97-AF65-F5344CB8AC3E}">
        <p14:creationId xmlns:p14="http://schemas.microsoft.com/office/powerpoint/2010/main" val="330439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DA664-6D8F-433A-8700-A9753D1E5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3D25-8FEE-4513-B489-3D7B568CA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5FC150-D286-41DD-9D5A-0F391E80A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95D3C-09B2-41E7-8410-86B62AE9EF8E}"/>
              </a:ext>
            </a:extLst>
          </p:cNvPr>
          <p:cNvSpPr>
            <a:spLocks noGrp="1"/>
          </p:cNvSpPr>
          <p:nvPr>
            <p:ph type="dt" sz="half" idx="10"/>
          </p:nvPr>
        </p:nvSpPr>
        <p:spPr/>
        <p:txBody>
          <a:bodyPr/>
          <a:lstStyle/>
          <a:p>
            <a:fld id="{53A83A5A-B7CF-4A35-AD99-FEFEEA8A1D06}" type="datetimeFigureOut">
              <a:rPr lang="en-US" smtClean="0"/>
              <a:t>5/26/2021</a:t>
            </a:fld>
            <a:endParaRPr lang="en-US"/>
          </a:p>
        </p:txBody>
      </p:sp>
      <p:sp>
        <p:nvSpPr>
          <p:cNvPr id="6" name="Footer Placeholder 5">
            <a:extLst>
              <a:ext uri="{FF2B5EF4-FFF2-40B4-BE49-F238E27FC236}">
                <a16:creationId xmlns:a16="http://schemas.microsoft.com/office/drawing/2014/main" id="{37149E02-CAAF-4610-B4E3-3D9EAE52A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08E610-4C33-4EE0-B122-2AA4F4FBE60A}"/>
              </a:ext>
            </a:extLst>
          </p:cNvPr>
          <p:cNvSpPr>
            <a:spLocks noGrp="1"/>
          </p:cNvSpPr>
          <p:nvPr>
            <p:ph type="sldNum" sz="quarter" idx="12"/>
          </p:nvPr>
        </p:nvSpPr>
        <p:spPr/>
        <p:txBody>
          <a:bodyPr/>
          <a:lstStyle/>
          <a:p>
            <a:fld id="{1D3DB914-B7CD-4D71-A205-96D3DFDCB4C2}" type="slidenum">
              <a:rPr lang="en-US" smtClean="0"/>
              <a:t>‹#›</a:t>
            </a:fld>
            <a:endParaRPr lang="en-US"/>
          </a:p>
        </p:txBody>
      </p:sp>
    </p:spTree>
    <p:extLst>
      <p:ext uri="{BB962C8B-B14F-4D97-AF65-F5344CB8AC3E}">
        <p14:creationId xmlns:p14="http://schemas.microsoft.com/office/powerpoint/2010/main" val="131968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90B616-ECCD-4E2D-99C4-D08F8DC72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28EC40-E117-4C51-BD8A-F875F3F645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BCCC7-FB10-47FD-B08F-1F4D1AFF51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83A5A-B7CF-4A35-AD99-FEFEEA8A1D06}" type="datetimeFigureOut">
              <a:rPr lang="en-US" smtClean="0"/>
              <a:t>5/26/2021</a:t>
            </a:fld>
            <a:endParaRPr lang="en-US"/>
          </a:p>
        </p:txBody>
      </p:sp>
      <p:sp>
        <p:nvSpPr>
          <p:cNvPr id="5" name="Footer Placeholder 4">
            <a:extLst>
              <a:ext uri="{FF2B5EF4-FFF2-40B4-BE49-F238E27FC236}">
                <a16:creationId xmlns:a16="http://schemas.microsoft.com/office/drawing/2014/main" id="{5A48C8DE-4E50-43C2-8062-0C68A5DE44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8220C7-DBFF-4C99-B616-143A5FC1CE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DB914-B7CD-4D71-A205-96D3DFDCB4C2}" type="slidenum">
              <a:rPr lang="en-US" smtClean="0"/>
              <a:t>‹#›</a:t>
            </a:fld>
            <a:endParaRPr lang="en-US"/>
          </a:p>
        </p:txBody>
      </p:sp>
    </p:spTree>
    <p:extLst>
      <p:ext uri="{BB962C8B-B14F-4D97-AF65-F5344CB8AC3E}">
        <p14:creationId xmlns:p14="http://schemas.microsoft.com/office/powerpoint/2010/main" val="754753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ptsd.v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data.org/topic/1969/aces-brfss/map#loct=3&amp;fmt=2486&amp;tf=133&amp;ch=1273,1259&amp;center=-13325098.893387,4509031.392449&amp;zoom=1"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idsdata.org/topic/1969/aces-brfss/map#loct=3&amp;fmt=2486&amp;tf=133&amp;ch=1273,1259&amp;center=-13325098.893387,4509031.392449&amp;zoom=1"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E9C1F5-708F-4B4A-BD0C-77AFB0B5D5F3}"/>
              </a:ext>
            </a:extLst>
          </p:cNvPr>
          <p:cNvSpPr>
            <a:spLocks noGrp="1"/>
          </p:cNvSpPr>
          <p:nvPr>
            <p:ph type="ctrTitle"/>
          </p:nvPr>
        </p:nvSpPr>
        <p:spPr>
          <a:xfrm>
            <a:off x="1329766" y="1146412"/>
            <a:ext cx="9014348" cy="2402006"/>
          </a:xfrm>
        </p:spPr>
        <p:txBody>
          <a:bodyPr anchor="b">
            <a:normAutofit/>
          </a:bodyPr>
          <a:lstStyle/>
          <a:p>
            <a:pPr algn="l"/>
            <a:r>
              <a:rPr lang="en-US" sz="4800" dirty="0"/>
              <a:t>Broadening the Lens of Serious Mental Health </a:t>
            </a:r>
            <a:r>
              <a:rPr lang="en-US" sz="4800" dirty="0" err="1"/>
              <a:t>Health</a:t>
            </a:r>
            <a:r>
              <a:rPr lang="en-US" sz="4800" dirty="0"/>
              <a:t>: The Impact of Trauma</a:t>
            </a: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7DB9DB0-8B09-486A-B040-D2597C7AE7BC}"/>
              </a:ext>
            </a:extLst>
          </p:cNvPr>
          <p:cNvSpPr>
            <a:spLocks noGrp="1"/>
          </p:cNvSpPr>
          <p:nvPr>
            <p:ph type="subTitle" idx="1"/>
          </p:nvPr>
        </p:nvSpPr>
        <p:spPr>
          <a:xfrm>
            <a:off x="1329765" y="4892722"/>
            <a:ext cx="6387155" cy="1078173"/>
          </a:xfrm>
        </p:spPr>
        <p:txBody>
          <a:bodyPr anchor="ctr">
            <a:normAutofit/>
          </a:bodyPr>
          <a:lstStyle/>
          <a:p>
            <a:pPr algn="l"/>
            <a:r>
              <a:rPr lang="en-US" sz="1700">
                <a:solidFill>
                  <a:srgbClr val="FFFFFF"/>
                </a:solidFill>
              </a:rPr>
              <a:t>Alexander Threlfall, MD</a:t>
            </a:r>
          </a:p>
          <a:p>
            <a:pPr algn="l"/>
            <a:r>
              <a:rPr lang="en-US" sz="1700">
                <a:solidFill>
                  <a:srgbClr val="FFFFFF"/>
                </a:solidFill>
              </a:rPr>
              <a:t>Chief of Psychiatry </a:t>
            </a:r>
          </a:p>
          <a:p>
            <a:pPr algn="l"/>
            <a:r>
              <a:rPr lang="en-US" sz="1700">
                <a:solidFill>
                  <a:srgbClr val="FFFFFF"/>
                </a:solidFill>
              </a:rPr>
              <a:t>Santa Cruz County Behavioral Health </a:t>
            </a:r>
          </a:p>
        </p:txBody>
      </p:sp>
    </p:spTree>
    <p:extLst>
      <p:ext uri="{BB962C8B-B14F-4D97-AF65-F5344CB8AC3E}">
        <p14:creationId xmlns:p14="http://schemas.microsoft.com/office/powerpoint/2010/main" val="1913946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D0F5C0-1561-478E-88D3-C5035F8979E6}"/>
              </a:ext>
            </a:extLst>
          </p:cNvPr>
          <p:cNvPicPr>
            <a:picLocks noChangeAspect="1"/>
          </p:cNvPicPr>
          <p:nvPr/>
        </p:nvPicPr>
        <p:blipFill rotWithShape="1">
          <a:blip r:embed="rId2"/>
          <a:srcRect t="2105" b="38900"/>
          <a:stretch/>
        </p:blipFill>
        <p:spPr>
          <a:xfrm>
            <a:off x="2330492" y="643467"/>
            <a:ext cx="7531016" cy="5571066"/>
          </a:xfrm>
          <a:prstGeom prst="rect">
            <a:avLst/>
          </a:prstGeom>
        </p:spPr>
      </p:pic>
      <p:sp>
        <p:nvSpPr>
          <p:cNvPr id="14" name="TextBox 13">
            <a:extLst>
              <a:ext uri="{FF2B5EF4-FFF2-40B4-BE49-F238E27FC236}">
                <a16:creationId xmlns:a16="http://schemas.microsoft.com/office/drawing/2014/main" id="{1D53B879-E010-4866-B7F5-C1F89C306282}"/>
              </a:ext>
            </a:extLst>
          </p:cNvPr>
          <p:cNvSpPr txBox="1"/>
          <p:nvPr/>
        </p:nvSpPr>
        <p:spPr>
          <a:xfrm>
            <a:off x="173717" y="6487165"/>
            <a:ext cx="8156400" cy="261610"/>
          </a:xfrm>
          <a:prstGeom prst="rect">
            <a:avLst/>
          </a:prstGeom>
          <a:noFill/>
        </p:spPr>
        <p:txBody>
          <a:bodyPr wrap="none" rtlCol="0">
            <a:spAutoFit/>
          </a:bodyPr>
          <a:lstStyle/>
          <a:p>
            <a:r>
              <a:rPr lang="en-US" sz="1100" dirty="0">
                <a:solidFill>
                  <a:schemeClr val="bg1"/>
                </a:solidFill>
              </a:rPr>
              <a:t>http://www.phi.org/wp-content/uploads/migration/uploads/application/files/bt93oju0nrnbsmjhpdw692ljgu0d27ttdpzxmbclj7cxq99alz.pdf</a:t>
            </a:r>
          </a:p>
        </p:txBody>
      </p:sp>
      <p:sp>
        <p:nvSpPr>
          <p:cNvPr id="6" name="Arrow: Right 5">
            <a:extLst>
              <a:ext uri="{FF2B5EF4-FFF2-40B4-BE49-F238E27FC236}">
                <a16:creationId xmlns:a16="http://schemas.microsoft.com/office/drawing/2014/main" id="{A03509C3-4729-45BE-85A3-22CE26764374}"/>
              </a:ext>
            </a:extLst>
          </p:cNvPr>
          <p:cNvSpPr/>
          <p:nvPr/>
        </p:nvSpPr>
        <p:spPr>
          <a:xfrm>
            <a:off x="3796134" y="5472712"/>
            <a:ext cx="556767" cy="203652"/>
          </a:xfrm>
          <a:prstGeom prst="rightArrow">
            <a:avLst/>
          </a:prstGeom>
          <a:solidFill>
            <a:srgbClr val="C0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814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D32AE9-3533-4262-90C0-9BB426B93A50}"/>
              </a:ext>
            </a:extLst>
          </p:cNvPr>
          <p:cNvPicPr>
            <a:picLocks noChangeAspect="1"/>
          </p:cNvPicPr>
          <p:nvPr/>
        </p:nvPicPr>
        <p:blipFill>
          <a:blip r:embed="rId2"/>
          <a:stretch>
            <a:fillRect/>
          </a:stretch>
        </p:blipFill>
        <p:spPr>
          <a:xfrm>
            <a:off x="114414" y="303768"/>
            <a:ext cx="11963172" cy="6250464"/>
          </a:xfrm>
          <a:prstGeom prst="rect">
            <a:avLst/>
          </a:prstGeom>
        </p:spPr>
      </p:pic>
      <p:sp>
        <p:nvSpPr>
          <p:cNvPr id="7" name="TextBox 6">
            <a:extLst>
              <a:ext uri="{FF2B5EF4-FFF2-40B4-BE49-F238E27FC236}">
                <a16:creationId xmlns:a16="http://schemas.microsoft.com/office/drawing/2014/main" id="{63835156-440C-40D2-8BFC-D6D057B25DF8}"/>
              </a:ext>
            </a:extLst>
          </p:cNvPr>
          <p:cNvSpPr txBox="1"/>
          <p:nvPr/>
        </p:nvSpPr>
        <p:spPr>
          <a:xfrm>
            <a:off x="9633327" y="6581001"/>
            <a:ext cx="2444259" cy="276999"/>
          </a:xfrm>
          <a:prstGeom prst="rect">
            <a:avLst/>
          </a:prstGeom>
          <a:noFill/>
        </p:spPr>
        <p:txBody>
          <a:bodyPr wrap="none" rtlCol="0">
            <a:spAutoFit/>
          </a:bodyPr>
          <a:lstStyle/>
          <a:p>
            <a:r>
              <a:rPr lang="en-US" sz="1200" dirty="0"/>
              <a:t>https://skylab.cdph.ca.gov/ODdash/</a:t>
            </a:r>
          </a:p>
        </p:txBody>
      </p:sp>
      <p:sp>
        <p:nvSpPr>
          <p:cNvPr id="8" name="Arrow: Right 7">
            <a:extLst>
              <a:ext uri="{FF2B5EF4-FFF2-40B4-BE49-F238E27FC236}">
                <a16:creationId xmlns:a16="http://schemas.microsoft.com/office/drawing/2014/main" id="{1A28A108-B27A-4B7E-B6BE-3734645F5696}"/>
              </a:ext>
            </a:extLst>
          </p:cNvPr>
          <p:cNvSpPr/>
          <p:nvPr/>
        </p:nvSpPr>
        <p:spPr>
          <a:xfrm rot="19837330">
            <a:off x="8516725" y="4752620"/>
            <a:ext cx="556767" cy="203652"/>
          </a:xfrm>
          <a:prstGeom prst="rightArrow">
            <a:avLst/>
          </a:prstGeom>
          <a:solidFill>
            <a:schemeClr val="accent1">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8376A5C-91B3-44DF-B1FF-D8F34D6F339C}"/>
              </a:ext>
            </a:extLst>
          </p:cNvPr>
          <p:cNvSpPr/>
          <p:nvPr/>
        </p:nvSpPr>
        <p:spPr>
          <a:xfrm rot="4225473">
            <a:off x="4440024" y="3159315"/>
            <a:ext cx="556767" cy="203652"/>
          </a:xfrm>
          <a:prstGeom prst="rightArrow">
            <a:avLst/>
          </a:prstGeom>
          <a:solidFill>
            <a:schemeClr val="accent1">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1493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AC3C7-B0E6-4D89-BD89-B3078B12632C}"/>
              </a:ext>
            </a:extLst>
          </p:cNvPr>
          <p:cNvSpPr>
            <a:spLocks noGrp="1"/>
          </p:cNvSpPr>
          <p:nvPr>
            <p:ph type="title"/>
          </p:nvPr>
        </p:nvSpPr>
        <p:spPr>
          <a:xfrm>
            <a:off x="686834" y="1153572"/>
            <a:ext cx="3200400" cy="4461163"/>
          </a:xfrm>
        </p:spPr>
        <p:txBody>
          <a:bodyPr>
            <a:normAutofit/>
          </a:bodyPr>
          <a:lstStyle/>
          <a:p>
            <a:r>
              <a:rPr lang="en-US" sz="3100" dirty="0">
                <a:solidFill>
                  <a:srgbClr val="FFFFFF"/>
                </a:solidFill>
              </a:rPr>
              <a:t>Reconceptualizing Psychosis in the Context of Trauma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238BD5-50DD-42D9-A433-E03D876ECB41}"/>
              </a:ext>
            </a:extLst>
          </p:cNvPr>
          <p:cNvSpPr>
            <a:spLocks noGrp="1"/>
          </p:cNvSpPr>
          <p:nvPr>
            <p:ph idx="1"/>
          </p:nvPr>
        </p:nvSpPr>
        <p:spPr>
          <a:xfrm>
            <a:off x="4447308" y="591344"/>
            <a:ext cx="6906491" cy="5585619"/>
          </a:xfrm>
        </p:spPr>
        <p:txBody>
          <a:bodyPr anchor="ctr">
            <a:normAutofit/>
          </a:bodyPr>
          <a:lstStyle/>
          <a:p>
            <a:pPr marL="0" indent="0" algn="ctr">
              <a:buNone/>
            </a:pPr>
            <a:r>
              <a:rPr lang="en-US" b="1" dirty="0"/>
              <a:t>Understanding the Impact of Developmental Trauma</a:t>
            </a:r>
          </a:p>
          <a:p>
            <a:r>
              <a:rPr lang="en-US" dirty="0"/>
              <a:t>Neglect and emotional abuse in 33-59% of patients experiencing psychosis</a:t>
            </a:r>
          </a:p>
          <a:p>
            <a:r>
              <a:rPr lang="en-US" dirty="0"/>
              <a:t>Associated with positive and negative symptoms</a:t>
            </a:r>
          </a:p>
          <a:p>
            <a:r>
              <a:rPr lang="en-US" dirty="0"/>
              <a:t>1/3 of all cases of psychosis attributable to childhood trauma</a:t>
            </a:r>
          </a:p>
          <a:p>
            <a:r>
              <a:rPr lang="en-US" b="0" i="0" dirty="0">
                <a:solidFill>
                  <a:srgbClr val="2E2E2E"/>
                </a:solidFill>
                <a:effectLst/>
                <a:latin typeface="NexusSerif"/>
              </a:rPr>
              <a:t>ACES Score: 0 v 7</a:t>
            </a:r>
            <a:r>
              <a:rPr lang="en-US" dirty="0">
                <a:solidFill>
                  <a:srgbClr val="2E2E2E"/>
                </a:solidFill>
                <a:latin typeface="NexusSerif"/>
              </a:rPr>
              <a:t>+</a:t>
            </a:r>
            <a:r>
              <a:rPr lang="en-US" b="0" i="0" dirty="0">
                <a:solidFill>
                  <a:srgbClr val="2E2E2E"/>
                </a:solidFill>
                <a:effectLst/>
                <a:latin typeface="NexusSerif"/>
              </a:rPr>
              <a:t> = 5-fold increase in the risk of reporting hallucinations</a:t>
            </a:r>
          </a:p>
          <a:p>
            <a:pPr lvl="1"/>
            <a:r>
              <a:rPr lang="en-US" dirty="0">
                <a:solidFill>
                  <a:srgbClr val="2E2E2E"/>
                </a:solidFill>
                <a:latin typeface="NexusSerif"/>
              </a:rPr>
              <a:t>Increase risk of 1.2 to 2.5x by any one ACE</a:t>
            </a:r>
            <a:endParaRPr lang="en-US" dirty="0"/>
          </a:p>
          <a:p>
            <a:endParaRPr lang="en-US" dirty="0"/>
          </a:p>
        </p:txBody>
      </p:sp>
      <p:sp>
        <p:nvSpPr>
          <p:cNvPr id="9" name="TextBox 8">
            <a:extLst>
              <a:ext uri="{FF2B5EF4-FFF2-40B4-BE49-F238E27FC236}">
                <a16:creationId xmlns:a16="http://schemas.microsoft.com/office/drawing/2014/main" id="{33977053-3DD9-419B-9112-16EF2A7074B9}"/>
              </a:ext>
            </a:extLst>
          </p:cNvPr>
          <p:cNvSpPr txBox="1"/>
          <p:nvPr/>
        </p:nvSpPr>
        <p:spPr>
          <a:xfrm>
            <a:off x="1573697" y="6538912"/>
            <a:ext cx="10618613" cy="338554"/>
          </a:xfrm>
          <a:prstGeom prst="rect">
            <a:avLst/>
          </a:prstGeom>
          <a:noFill/>
        </p:spPr>
        <p:txBody>
          <a:bodyPr wrap="none" rtlCol="0">
            <a:spAutoFit/>
          </a:bodyPr>
          <a:lstStyle/>
          <a:p>
            <a:pPr algn="r"/>
            <a:r>
              <a:rPr lang="en-US" sz="800" b="0" i="0" dirty="0">
                <a:solidFill>
                  <a:srgbClr val="222222"/>
                </a:solidFill>
                <a:effectLst/>
                <a:latin typeface="Arial" panose="020B0604020202020204" pitchFamily="34" charset="0"/>
              </a:rPr>
              <a:t>Bloomfield, Michael AP, et al. "Trauma-informed care for adult survivors of developmental trauma with psychotic and dissociative symptoms: a systematic review of intervention studies." </a:t>
            </a:r>
            <a:r>
              <a:rPr lang="en-US" sz="800" b="0" i="1" dirty="0">
                <a:solidFill>
                  <a:srgbClr val="222222"/>
                </a:solidFill>
                <a:effectLst/>
                <a:latin typeface="Arial" panose="020B0604020202020204" pitchFamily="34" charset="0"/>
              </a:rPr>
              <a:t>The Lancet Psychiatry</a:t>
            </a:r>
            <a:r>
              <a:rPr lang="en-US" sz="800" b="0" i="0" dirty="0">
                <a:solidFill>
                  <a:srgbClr val="222222"/>
                </a:solidFill>
                <a:effectLst/>
                <a:latin typeface="Arial" panose="020B0604020202020204" pitchFamily="34" charset="0"/>
              </a:rPr>
              <a:t> 7.5 (2020): 449-462.</a:t>
            </a:r>
          </a:p>
          <a:p>
            <a:pPr algn="r"/>
            <a:r>
              <a:rPr lang="en-US" sz="800" b="0" i="0" dirty="0">
                <a:solidFill>
                  <a:srgbClr val="222222"/>
                </a:solidFill>
                <a:effectLst/>
                <a:latin typeface="Arial" panose="020B0604020202020204" pitchFamily="34" charset="0"/>
              </a:rPr>
              <a:t>Whitfield, Charles L., et al. "Adverse childhood experiences and hallucinations." </a:t>
            </a:r>
            <a:r>
              <a:rPr lang="en-US" sz="800" b="0" i="1" dirty="0">
                <a:solidFill>
                  <a:srgbClr val="222222"/>
                </a:solidFill>
                <a:effectLst/>
                <a:latin typeface="Arial" panose="020B0604020202020204" pitchFamily="34" charset="0"/>
              </a:rPr>
              <a:t>Child abuse &amp; neglect</a:t>
            </a:r>
            <a:r>
              <a:rPr lang="en-US" sz="800" b="0" i="0" dirty="0">
                <a:solidFill>
                  <a:srgbClr val="222222"/>
                </a:solidFill>
                <a:effectLst/>
                <a:latin typeface="Arial" panose="020B0604020202020204" pitchFamily="34" charset="0"/>
              </a:rPr>
              <a:t> 29.7 (2005): 797-810.</a:t>
            </a:r>
            <a:endParaRPr lang="en-US" sz="800" dirty="0"/>
          </a:p>
        </p:txBody>
      </p:sp>
    </p:spTree>
    <p:extLst>
      <p:ext uri="{BB962C8B-B14F-4D97-AF65-F5344CB8AC3E}">
        <p14:creationId xmlns:p14="http://schemas.microsoft.com/office/powerpoint/2010/main" val="165648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AC3C7-B0E6-4D89-BD89-B3078B12632C}"/>
              </a:ext>
            </a:extLst>
          </p:cNvPr>
          <p:cNvSpPr>
            <a:spLocks noGrp="1"/>
          </p:cNvSpPr>
          <p:nvPr>
            <p:ph type="title"/>
          </p:nvPr>
        </p:nvSpPr>
        <p:spPr>
          <a:xfrm>
            <a:off x="686834" y="1153572"/>
            <a:ext cx="3200400" cy="4461163"/>
          </a:xfrm>
        </p:spPr>
        <p:txBody>
          <a:bodyPr>
            <a:normAutofit/>
          </a:bodyPr>
          <a:lstStyle/>
          <a:p>
            <a:r>
              <a:rPr lang="en-US" sz="3100" dirty="0">
                <a:solidFill>
                  <a:srgbClr val="FFFFFF"/>
                </a:solidFill>
              </a:rPr>
              <a:t>Reconceptualizing Psychosis in the Context of Trauma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238BD5-50DD-42D9-A433-E03D876ECB41}"/>
              </a:ext>
            </a:extLst>
          </p:cNvPr>
          <p:cNvSpPr>
            <a:spLocks noGrp="1"/>
          </p:cNvSpPr>
          <p:nvPr>
            <p:ph idx="1"/>
          </p:nvPr>
        </p:nvSpPr>
        <p:spPr>
          <a:xfrm>
            <a:off x="4447308" y="591344"/>
            <a:ext cx="6906491" cy="5585619"/>
          </a:xfrm>
        </p:spPr>
        <p:txBody>
          <a:bodyPr anchor="ctr">
            <a:normAutofit/>
          </a:bodyPr>
          <a:lstStyle/>
          <a:p>
            <a:pPr marL="0" indent="0">
              <a:buNone/>
            </a:pPr>
            <a:r>
              <a:rPr lang="en-US" b="1" dirty="0"/>
              <a:t>Adult Survivors of Developmental Trauma Who Experience Psychosis</a:t>
            </a:r>
          </a:p>
          <a:p>
            <a:pPr marL="0" indent="0">
              <a:buNone/>
            </a:pPr>
            <a:r>
              <a:rPr lang="en-US" dirty="0">
                <a:latin typeface="Open Sans"/>
              </a:rPr>
              <a:t>Higher risk of poorer prognostic outcomes</a:t>
            </a:r>
          </a:p>
          <a:p>
            <a:pPr marL="457200" lvl="1" indent="0">
              <a:buNone/>
            </a:pPr>
            <a:r>
              <a:rPr lang="en-US" dirty="0">
                <a:latin typeface="Open Sans"/>
              </a:rPr>
              <a:t>Greater </a:t>
            </a:r>
            <a:r>
              <a:rPr lang="en-US" dirty="0" err="1">
                <a:latin typeface="Open Sans"/>
              </a:rPr>
              <a:t>sx</a:t>
            </a:r>
            <a:r>
              <a:rPr lang="en-US" dirty="0">
                <a:latin typeface="Open Sans"/>
              </a:rPr>
              <a:t> severity</a:t>
            </a:r>
          </a:p>
          <a:p>
            <a:pPr marL="457200" lvl="1" indent="0">
              <a:buNone/>
            </a:pPr>
            <a:r>
              <a:rPr lang="en-US" dirty="0">
                <a:latin typeface="Open Sans"/>
              </a:rPr>
              <a:t>Higher rate of hospitalizations</a:t>
            </a:r>
          </a:p>
          <a:p>
            <a:pPr marL="457200" lvl="1" indent="0">
              <a:buNone/>
            </a:pPr>
            <a:r>
              <a:rPr lang="en-US" dirty="0">
                <a:latin typeface="Open Sans"/>
              </a:rPr>
              <a:t>Poorer response to </a:t>
            </a:r>
            <a:r>
              <a:rPr lang="en-US" dirty="0" err="1">
                <a:latin typeface="Open Sans"/>
              </a:rPr>
              <a:t>tx</a:t>
            </a:r>
            <a:endParaRPr lang="en-US" dirty="0">
              <a:latin typeface="Open Sans"/>
            </a:endParaRPr>
          </a:p>
          <a:p>
            <a:pPr marL="0" indent="0">
              <a:buNone/>
            </a:pPr>
            <a:r>
              <a:rPr lang="en-US" dirty="0">
                <a:latin typeface="Open Sans"/>
              </a:rPr>
              <a:t>Increased doses of APs and mood stabilizers</a:t>
            </a:r>
          </a:p>
          <a:p>
            <a:endParaRPr lang="en-US" dirty="0"/>
          </a:p>
        </p:txBody>
      </p:sp>
      <p:sp>
        <p:nvSpPr>
          <p:cNvPr id="9" name="TextBox 8">
            <a:extLst>
              <a:ext uri="{FF2B5EF4-FFF2-40B4-BE49-F238E27FC236}">
                <a16:creationId xmlns:a16="http://schemas.microsoft.com/office/drawing/2014/main" id="{F55B53F8-1AE5-4CE9-8024-851BC68944FF}"/>
              </a:ext>
            </a:extLst>
          </p:cNvPr>
          <p:cNvSpPr txBox="1"/>
          <p:nvPr/>
        </p:nvSpPr>
        <p:spPr>
          <a:xfrm>
            <a:off x="1573387" y="6641520"/>
            <a:ext cx="10618613" cy="215444"/>
          </a:xfrm>
          <a:prstGeom prst="rect">
            <a:avLst/>
          </a:prstGeom>
          <a:noFill/>
        </p:spPr>
        <p:txBody>
          <a:bodyPr wrap="none" rtlCol="0">
            <a:spAutoFit/>
          </a:bodyPr>
          <a:lstStyle/>
          <a:p>
            <a:pPr algn="r"/>
            <a:r>
              <a:rPr lang="en-US" sz="800" b="0" i="0" dirty="0">
                <a:solidFill>
                  <a:srgbClr val="222222"/>
                </a:solidFill>
                <a:effectLst/>
                <a:latin typeface="Arial" panose="020B0604020202020204" pitchFamily="34" charset="0"/>
              </a:rPr>
              <a:t>Bloomfield, Michael AP, et al. "Trauma-informed care for adult survivors of developmental trauma with psychotic and dissociative symptoms: a systematic review of intervention studies." </a:t>
            </a:r>
            <a:r>
              <a:rPr lang="en-US" sz="800" b="0" i="1" dirty="0">
                <a:solidFill>
                  <a:srgbClr val="222222"/>
                </a:solidFill>
                <a:effectLst/>
                <a:latin typeface="Arial" panose="020B0604020202020204" pitchFamily="34" charset="0"/>
              </a:rPr>
              <a:t>The Lancet Psychiatry</a:t>
            </a:r>
            <a:r>
              <a:rPr lang="en-US" sz="800" b="0" i="0" dirty="0">
                <a:solidFill>
                  <a:srgbClr val="222222"/>
                </a:solidFill>
                <a:effectLst/>
                <a:latin typeface="Arial" panose="020B0604020202020204" pitchFamily="34" charset="0"/>
              </a:rPr>
              <a:t> 7.5 (2020): 449-462.</a:t>
            </a:r>
          </a:p>
        </p:txBody>
      </p:sp>
    </p:spTree>
    <p:extLst>
      <p:ext uri="{BB962C8B-B14F-4D97-AF65-F5344CB8AC3E}">
        <p14:creationId xmlns:p14="http://schemas.microsoft.com/office/powerpoint/2010/main" val="179078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AC3C7-B0E6-4D89-BD89-B3078B12632C}"/>
              </a:ext>
            </a:extLst>
          </p:cNvPr>
          <p:cNvSpPr>
            <a:spLocks noGrp="1"/>
          </p:cNvSpPr>
          <p:nvPr>
            <p:ph type="title"/>
          </p:nvPr>
        </p:nvSpPr>
        <p:spPr>
          <a:xfrm>
            <a:off x="686834" y="1153572"/>
            <a:ext cx="3200400" cy="4461163"/>
          </a:xfrm>
        </p:spPr>
        <p:txBody>
          <a:bodyPr>
            <a:normAutofit/>
          </a:bodyPr>
          <a:lstStyle/>
          <a:p>
            <a:r>
              <a:rPr lang="en-US" sz="3100" dirty="0">
                <a:solidFill>
                  <a:srgbClr val="FFFFFF"/>
                </a:solidFill>
              </a:rPr>
              <a:t>Reconceptualizing Psychosis in the Context of Trauma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238BD5-50DD-42D9-A433-E03D876ECB41}"/>
              </a:ext>
            </a:extLst>
          </p:cNvPr>
          <p:cNvSpPr>
            <a:spLocks noGrp="1"/>
          </p:cNvSpPr>
          <p:nvPr>
            <p:ph idx="1"/>
          </p:nvPr>
        </p:nvSpPr>
        <p:spPr>
          <a:xfrm>
            <a:off x="4447308" y="591344"/>
            <a:ext cx="6906491" cy="5585619"/>
          </a:xfrm>
        </p:spPr>
        <p:txBody>
          <a:bodyPr anchor="ctr">
            <a:normAutofit/>
          </a:bodyPr>
          <a:lstStyle/>
          <a:p>
            <a:pPr marL="0" indent="0" algn="ctr">
              <a:buNone/>
            </a:pPr>
            <a:r>
              <a:rPr lang="en-US" b="1" dirty="0"/>
              <a:t>Adult Survivors of Developmental Trauma Who Experience Psychosis</a:t>
            </a:r>
          </a:p>
          <a:p>
            <a:pPr marL="0" indent="0">
              <a:buNone/>
            </a:pPr>
            <a:r>
              <a:rPr lang="en-US" dirty="0">
                <a:solidFill>
                  <a:srgbClr val="1C1D1E"/>
                </a:solidFill>
                <a:latin typeface="Open Sans"/>
              </a:rPr>
              <a:t>History of developmental trauma is lacking in routine assessments within mental health with one lit-review finding less</a:t>
            </a:r>
            <a:r>
              <a:rPr lang="en-US" b="0" i="0" dirty="0">
                <a:solidFill>
                  <a:srgbClr val="1C1D1E"/>
                </a:solidFill>
                <a:effectLst/>
                <a:latin typeface="Open Sans"/>
              </a:rPr>
              <a:t> than one‐third (28%) of abuse and neglect identified by researchers had been documented in clients’ MH files</a:t>
            </a:r>
            <a:endParaRPr lang="en-US" dirty="0"/>
          </a:p>
        </p:txBody>
      </p:sp>
      <p:sp>
        <p:nvSpPr>
          <p:cNvPr id="4" name="TextBox 3">
            <a:extLst>
              <a:ext uri="{FF2B5EF4-FFF2-40B4-BE49-F238E27FC236}">
                <a16:creationId xmlns:a16="http://schemas.microsoft.com/office/drawing/2014/main" id="{09DBAE3C-E96D-4802-B871-2BCF3C69088A}"/>
              </a:ext>
            </a:extLst>
          </p:cNvPr>
          <p:cNvSpPr txBox="1"/>
          <p:nvPr/>
        </p:nvSpPr>
        <p:spPr>
          <a:xfrm>
            <a:off x="4167272" y="6642556"/>
            <a:ext cx="8013732" cy="215444"/>
          </a:xfrm>
          <a:prstGeom prst="rect">
            <a:avLst/>
          </a:prstGeom>
          <a:noFill/>
        </p:spPr>
        <p:txBody>
          <a:bodyPr wrap="none" rtlCol="0">
            <a:spAutoFit/>
          </a:bodyPr>
          <a:lstStyle/>
          <a:p>
            <a:r>
              <a:rPr lang="en-US" sz="800" b="0" i="0" dirty="0">
                <a:solidFill>
                  <a:srgbClr val="222222"/>
                </a:solidFill>
                <a:effectLst/>
                <a:latin typeface="Arial" panose="020B0604020202020204" pitchFamily="34" charset="0"/>
              </a:rPr>
              <a:t>Read, John, et al. "Do adult mental health services identify child abuse and neglect? A systematic review." </a:t>
            </a:r>
            <a:r>
              <a:rPr lang="en-US" sz="800" b="0" i="1" dirty="0">
                <a:solidFill>
                  <a:srgbClr val="222222"/>
                </a:solidFill>
                <a:effectLst/>
                <a:latin typeface="Arial" panose="020B0604020202020204" pitchFamily="34" charset="0"/>
              </a:rPr>
              <a:t>International Journal of Mental Health Nursing</a:t>
            </a:r>
            <a:r>
              <a:rPr lang="en-US" sz="800" b="0" i="0" dirty="0">
                <a:solidFill>
                  <a:srgbClr val="222222"/>
                </a:solidFill>
                <a:effectLst/>
                <a:latin typeface="Arial" panose="020B0604020202020204" pitchFamily="34" charset="0"/>
              </a:rPr>
              <a:t> 27.1 (2018): 7-19.</a:t>
            </a:r>
            <a:endParaRPr lang="en-US" sz="800" dirty="0"/>
          </a:p>
        </p:txBody>
      </p:sp>
    </p:spTree>
    <p:extLst>
      <p:ext uri="{BB962C8B-B14F-4D97-AF65-F5344CB8AC3E}">
        <p14:creationId xmlns:p14="http://schemas.microsoft.com/office/powerpoint/2010/main" val="1948106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F89517D7-EF21-4E23-968D-D52CB233AB8A}"/>
              </a:ext>
            </a:extLst>
          </p:cNvPr>
          <p:cNvSpPr>
            <a:spLocks noChangeAspect="1" noChangeArrowheads="1"/>
          </p:cNvSpPr>
          <p:nvPr/>
        </p:nvSpPr>
        <p:spPr bwMode="auto">
          <a:xfrm>
            <a:off x="1524000" y="0"/>
            <a:ext cx="9144000" cy="660400"/>
          </a:xfrm>
          <a:prstGeom prst="rect">
            <a:avLst/>
          </a:prstGeom>
          <a:noFill/>
          <a:ln w="9360" cap="sq">
            <a:solidFill>
              <a:srgbClr val="BFBFB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Rectangle 2">
            <a:extLst>
              <a:ext uri="{FF2B5EF4-FFF2-40B4-BE49-F238E27FC236}">
                <a16:creationId xmlns:a16="http://schemas.microsoft.com/office/drawing/2014/main" id="{3D16A53E-C439-4FB6-AFF0-9BE8A6EA7FED}"/>
              </a:ext>
            </a:extLst>
          </p:cNvPr>
          <p:cNvSpPr>
            <a:spLocks noChangeArrowheads="1"/>
          </p:cNvSpPr>
          <p:nvPr/>
        </p:nvSpPr>
        <p:spPr bwMode="auto">
          <a:xfrm>
            <a:off x="1524000" y="658813"/>
            <a:ext cx="9144000" cy="914400"/>
          </a:xfrm>
          <a:prstGeom prst="rect">
            <a:avLst/>
          </a:prstGeom>
          <a:solidFill>
            <a:srgbClr val="E5ECF3"/>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Text Box 3">
            <a:extLst>
              <a:ext uri="{FF2B5EF4-FFF2-40B4-BE49-F238E27FC236}">
                <a16:creationId xmlns:a16="http://schemas.microsoft.com/office/drawing/2014/main" id="{F00256EC-AF22-48DC-B320-8FB0567481DB}"/>
              </a:ext>
            </a:extLst>
          </p:cNvPr>
          <p:cNvSpPr txBox="1">
            <a:spLocks noChangeArrowheads="1"/>
          </p:cNvSpPr>
          <p:nvPr/>
        </p:nvSpPr>
        <p:spPr bwMode="auto">
          <a:xfrm>
            <a:off x="2133600" y="604838"/>
            <a:ext cx="8153400" cy="95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21590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1pPr>
            <a:lvl2pPr>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2pPr>
            <a:lvl3pPr>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3pPr>
            <a:lvl4pPr>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4pPr>
            <a:lvl5pPr>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9pPr>
          </a:lstStyle>
          <a:p>
            <a:pPr>
              <a:buSzPct val="45000"/>
              <a:buFont typeface="starbats" charset="2"/>
              <a:buNone/>
            </a:pPr>
            <a:r>
              <a:rPr lang="en-US" altLang="en-US" sz="1500" b="1"/>
              <a:t>From: Adverse Childhood Experiences: Implications for Offspring Telomere Length and Psychopathology</a:t>
            </a:r>
          </a:p>
          <a:p>
            <a:pPr>
              <a:buClrTx/>
              <a:buSzTx/>
              <a:buFontTx/>
              <a:buNone/>
            </a:pPr>
            <a:endParaRPr lang="en-US" altLang="en-US" sz="1500" b="1"/>
          </a:p>
          <a:p>
            <a:pPr>
              <a:buClrTx/>
              <a:buSzTx/>
              <a:buFontTx/>
              <a:buNone/>
            </a:pPr>
            <a:r>
              <a:rPr lang="en-US" altLang="en-US" sz="1200"/>
              <a:t>American Journal of Psychiatry</a:t>
            </a:r>
          </a:p>
        </p:txBody>
      </p:sp>
      <p:pic>
        <p:nvPicPr>
          <p:cNvPr id="3076" name="Picture 4">
            <a:extLst>
              <a:ext uri="{FF2B5EF4-FFF2-40B4-BE49-F238E27FC236}">
                <a16:creationId xmlns:a16="http://schemas.microsoft.com/office/drawing/2014/main" id="{390544F9-F5F2-4B9F-A881-F576DFD78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024" y="1589640"/>
            <a:ext cx="6426815" cy="3003029"/>
          </a:xfrm>
          <a:prstGeom prst="rect">
            <a:avLst/>
          </a:prstGeom>
          <a:solidFill>
            <a:srgbClr val="993333"/>
          </a:solidFill>
          <a:ln>
            <a:noFill/>
          </a:ln>
          <a:effectLst/>
          <a:extLst>
            <a:ext uri="{91240B29-F687-4F45-9708-019B960494DF}">
              <a14:hiddenLine xmlns:a14="http://schemas.microsoft.com/office/drawing/2010/main" w="2556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5">
            <a:extLst>
              <a:ext uri="{FF2B5EF4-FFF2-40B4-BE49-F238E27FC236}">
                <a16:creationId xmlns:a16="http://schemas.microsoft.com/office/drawing/2014/main" id="{B8766343-C202-4D71-A3A0-B620ABFAF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60400"/>
          </a:xfrm>
          <a:prstGeom prst="rect">
            <a:avLst/>
          </a:prstGeom>
          <a:noFill/>
          <a:ln w="9360" cap="sq">
            <a:solidFill>
              <a:srgbClr val="BFBFB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9" name="Text Box 7">
            <a:extLst>
              <a:ext uri="{FF2B5EF4-FFF2-40B4-BE49-F238E27FC236}">
                <a16:creationId xmlns:a16="http://schemas.microsoft.com/office/drawing/2014/main" id="{44E3E668-DFD8-4B7C-9DB7-46939E8C1AC3}"/>
              </a:ext>
            </a:extLst>
          </p:cNvPr>
          <p:cNvSpPr txBox="1">
            <a:spLocks noChangeArrowheads="1"/>
          </p:cNvSpPr>
          <p:nvPr/>
        </p:nvSpPr>
        <p:spPr bwMode="auto">
          <a:xfrm>
            <a:off x="1905000" y="4945064"/>
            <a:ext cx="8229600" cy="118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0584"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nSpc>
                <a:spcPct val="93000"/>
              </a:lnSpc>
            </a:pPr>
            <a:r>
              <a:rPr lang="en-US" altLang="en-US" sz="1200" dirty="0"/>
              <a:t>a Panel A shows a surface plot of the moderation of maternal Adverse Childhood Experience questionnaire (ACE) score and externalizing behavior by telomere attrition. A spline interpolation was used to smooth the surface plot. Telomere attrition was defined as the difference in the 4-month telomere length (TL) from the 18-month TL (i.e., telomere attrition=4-month TL − 18-month TL). Panel B shows where telomere attrition was partitioned into quartiles in which the least amount of telomere attrition is represented by the first quartile (black), and the fourth quartile (red) represents the greatest amount of telomere attrition. For each quartile of telomere attrition, maternal ACE scores are plotted with externalizing behavior, and linear trend lines for each quartile are fitted to facilitate data visualization.</a:t>
            </a:r>
          </a:p>
        </p:txBody>
      </p:sp>
      <p:sp>
        <p:nvSpPr>
          <p:cNvPr id="3080" name="Text Box 8">
            <a:extLst>
              <a:ext uri="{FF2B5EF4-FFF2-40B4-BE49-F238E27FC236}">
                <a16:creationId xmlns:a16="http://schemas.microsoft.com/office/drawing/2014/main" id="{9F28FDA6-CDD5-4D71-BF94-91CBAE172545}"/>
              </a:ext>
            </a:extLst>
          </p:cNvPr>
          <p:cNvSpPr txBox="1">
            <a:spLocks noChangeArrowheads="1"/>
          </p:cNvSpPr>
          <p:nvPr/>
        </p:nvSpPr>
        <p:spPr bwMode="auto">
          <a:xfrm>
            <a:off x="5008563" y="6300789"/>
            <a:ext cx="3255962"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1466"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DejaVu Sans" charset="0"/>
              </a:defRPr>
            </a:lvl9pPr>
          </a:lstStyle>
          <a:p>
            <a:pPr algn="ctr">
              <a:lnSpc>
                <a:spcPct val="93000"/>
              </a:lnSpc>
            </a:pPr>
            <a:r>
              <a:rPr lang="en-US" altLang="en-US" sz="1300" dirty="0">
                <a:solidFill>
                  <a:srgbClr val="898989"/>
                </a:solidFill>
              </a:rPr>
              <a:t>Copyright © American Psychiatric Association. All rights reserved.</a:t>
            </a:r>
          </a:p>
        </p:txBody>
      </p:sp>
      <p:sp>
        <p:nvSpPr>
          <p:cNvPr id="3081" name="Text Box 9">
            <a:extLst>
              <a:ext uri="{FF2B5EF4-FFF2-40B4-BE49-F238E27FC236}">
                <a16:creationId xmlns:a16="http://schemas.microsoft.com/office/drawing/2014/main" id="{EE52AD93-5A90-4990-84FA-12047EA70D55}"/>
              </a:ext>
            </a:extLst>
          </p:cNvPr>
          <p:cNvSpPr txBox="1">
            <a:spLocks noChangeArrowheads="1"/>
          </p:cNvSpPr>
          <p:nvPr/>
        </p:nvSpPr>
        <p:spPr bwMode="auto">
          <a:xfrm>
            <a:off x="1981200" y="6300789"/>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1466" rIns="0" bIns="0"/>
          <a:lstStyle>
            <a:lvl1pPr marL="215900" indent="-21590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1pPr>
            <a:lvl2pPr>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2pPr>
            <a:lvl3pPr>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3pPr>
            <a:lvl4pPr>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4pPr>
            <a:lvl5pPr>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sz="2400">
                <a:solidFill>
                  <a:srgbClr val="000000"/>
                </a:solidFill>
                <a:latin typeface="Times New Roman" panose="02020603050405020304" pitchFamily="18" charset="0"/>
                <a:cs typeface="DejaVu Sans" charset="0"/>
              </a:defRPr>
            </a:lvl9pPr>
          </a:lstStyle>
          <a:p>
            <a:pPr>
              <a:lnSpc>
                <a:spcPct val="93000"/>
              </a:lnSpc>
              <a:buSzPct val="45000"/>
              <a:buFont typeface="starbats" charset="2"/>
              <a:buNone/>
            </a:pPr>
            <a:r>
              <a:rPr lang="en-US" altLang="en-US" sz="1300">
                <a:solidFill>
                  <a:srgbClr val="898989"/>
                </a:solidFill>
              </a:rPr>
              <a:t>Date of download:</a:t>
            </a:r>
          </a:p>
          <a:p>
            <a:pPr>
              <a:lnSpc>
                <a:spcPct val="93000"/>
              </a:lnSpc>
              <a:buSzPct val="45000"/>
              <a:buFont typeface="starbats" charset="2"/>
              <a:buNone/>
            </a:pPr>
            <a:r>
              <a:rPr lang="en-US" altLang="en-US" sz="1300">
                <a:solidFill>
                  <a:srgbClr val="898989"/>
                </a:solidFill>
              </a:rPr>
              <a:t>02/06/2021</a:t>
            </a:r>
          </a:p>
        </p:txBody>
      </p:sp>
      <p:sp>
        <p:nvSpPr>
          <p:cNvPr id="3082" name="Line 10">
            <a:extLst>
              <a:ext uri="{FF2B5EF4-FFF2-40B4-BE49-F238E27FC236}">
                <a16:creationId xmlns:a16="http://schemas.microsoft.com/office/drawing/2014/main" id="{B8DC1953-27E1-4E1D-85E3-A5A18D29514E}"/>
              </a:ext>
            </a:extLst>
          </p:cNvPr>
          <p:cNvSpPr>
            <a:spLocks noChangeShapeType="1"/>
          </p:cNvSpPr>
          <p:nvPr/>
        </p:nvSpPr>
        <p:spPr bwMode="auto">
          <a:xfrm>
            <a:off x="1905000" y="6119814"/>
            <a:ext cx="8382000" cy="1587"/>
          </a:xfrm>
          <a:prstGeom prst="line">
            <a:avLst/>
          </a:prstGeom>
          <a:noFill/>
          <a:ln w="9360" cap="sq">
            <a:solidFill>
              <a:srgbClr val="BFBFB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a:extLst>
              <a:ext uri="{FF2B5EF4-FFF2-40B4-BE49-F238E27FC236}">
                <a16:creationId xmlns:a16="http://schemas.microsoft.com/office/drawing/2014/main" id="{DC2C4435-E0E9-47CB-B8EC-8EB7D887875E}"/>
              </a:ext>
            </a:extLst>
          </p:cNvPr>
          <p:cNvSpPr txBox="1"/>
          <p:nvPr/>
        </p:nvSpPr>
        <p:spPr>
          <a:xfrm>
            <a:off x="5219594" y="6665914"/>
            <a:ext cx="7090403" cy="200055"/>
          </a:xfrm>
          <a:prstGeom prst="rect">
            <a:avLst/>
          </a:prstGeom>
          <a:noFill/>
        </p:spPr>
        <p:txBody>
          <a:bodyPr wrap="none" rtlCol="0">
            <a:spAutoFit/>
          </a:bodyPr>
          <a:lstStyle/>
          <a:p>
            <a:r>
              <a:rPr lang="en-US" sz="700" b="0" i="0" dirty="0">
                <a:solidFill>
                  <a:srgbClr val="222222"/>
                </a:solidFill>
                <a:effectLst/>
                <a:latin typeface="Arial" panose="020B0604020202020204" pitchFamily="34" charset="0"/>
              </a:rPr>
              <a:t>Esteves, Kyle C., et al. "Adverse childhood experiences: implications for offspring telomere length and psychopathology." </a:t>
            </a:r>
            <a:r>
              <a:rPr lang="en-US" sz="700" b="0" i="1" dirty="0">
                <a:solidFill>
                  <a:srgbClr val="222222"/>
                </a:solidFill>
                <a:effectLst/>
                <a:latin typeface="Arial" panose="020B0604020202020204" pitchFamily="34" charset="0"/>
              </a:rPr>
              <a:t>American Journal of Psychiatry</a:t>
            </a:r>
            <a:r>
              <a:rPr lang="en-US" sz="700" b="0" i="0" dirty="0">
                <a:solidFill>
                  <a:srgbClr val="222222"/>
                </a:solidFill>
                <a:effectLst/>
                <a:latin typeface="Arial" panose="020B0604020202020204" pitchFamily="34" charset="0"/>
              </a:rPr>
              <a:t> 177.1 (2020): 47-57.</a:t>
            </a:r>
            <a:endParaRPr lang="en-US" sz="7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2C68B1-ECAE-F74F-8AE4-26246423ED0F}"/>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Dx Differential Challenging Due to Overlapping Symptoms of Trauma</a:t>
            </a:r>
          </a:p>
        </p:txBody>
      </p:sp>
      <p:sp>
        <p:nvSpPr>
          <p:cNvPr id="3" name="Content Placeholder 2">
            <a:extLst>
              <a:ext uri="{FF2B5EF4-FFF2-40B4-BE49-F238E27FC236}">
                <a16:creationId xmlns:a16="http://schemas.microsoft.com/office/drawing/2014/main" id="{713931D8-26E6-CE43-BFA0-A846BB822BF5}"/>
              </a:ext>
            </a:extLst>
          </p:cNvPr>
          <p:cNvSpPr>
            <a:spLocks noGrp="1"/>
          </p:cNvSpPr>
          <p:nvPr>
            <p:ph idx="1"/>
          </p:nvPr>
        </p:nvSpPr>
        <p:spPr>
          <a:xfrm>
            <a:off x="4810259" y="649480"/>
            <a:ext cx="6915019" cy="6025640"/>
          </a:xfrm>
        </p:spPr>
        <p:txBody>
          <a:bodyPr anchor="ctr">
            <a:normAutofit/>
          </a:bodyPr>
          <a:lstStyle/>
          <a:p>
            <a:pPr marL="0" indent="0">
              <a:buNone/>
            </a:pPr>
            <a:r>
              <a:rPr lang="en-US" altLang="en-US" sz="2000" b="1" dirty="0"/>
              <a:t>Major Depressive Disorder w/ or w/o psychosis</a:t>
            </a:r>
            <a:r>
              <a:rPr lang="en-US" altLang="en-US" sz="2000" dirty="0"/>
              <a:t> (avoidance/negative emotions: isolation, low motivation, anhedonia)</a:t>
            </a:r>
          </a:p>
          <a:p>
            <a:pPr marL="0" indent="0">
              <a:buNone/>
            </a:pPr>
            <a:r>
              <a:rPr lang="en-US" altLang="en-US" sz="2000" b="1" dirty="0"/>
              <a:t>Bipolar Disorder </a:t>
            </a:r>
            <a:r>
              <a:rPr lang="en-US" altLang="en-US" sz="2000" dirty="0"/>
              <a:t>(hyperarousal: insomnia, impulsivity, risk taking, mood instability)</a:t>
            </a:r>
          </a:p>
          <a:p>
            <a:pPr marL="0" indent="0">
              <a:buNone/>
            </a:pPr>
            <a:r>
              <a:rPr lang="en-US" altLang="en-US" sz="2000" b="1" dirty="0"/>
              <a:t>Schizophrenia/affective disorder </a:t>
            </a:r>
            <a:r>
              <a:rPr lang="en-US" altLang="en-US" sz="2000" dirty="0"/>
              <a:t>(avoidance: dissociation, distorted cognitions, hypervigilance)</a:t>
            </a:r>
          </a:p>
          <a:p>
            <a:pPr marL="0" indent="0">
              <a:buNone/>
            </a:pPr>
            <a:r>
              <a:rPr lang="en-US" altLang="en-US" sz="2000" b="1" dirty="0"/>
              <a:t>Panic Disorder</a:t>
            </a:r>
            <a:r>
              <a:rPr lang="en-US" altLang="en-US" sz="2000" dirty="0"/>
              <a:t> (intrusion: panic attacks from triggers)</a:t>
            </a:r>
          </a:p>
          <a:p>
            <a:pPr marL="0" indent="0">
              <a:buNone/>
            </a:pPr>
            <a:r>
              <a:rPr lang="en-US" altLang="en-US" sz="2000" b="1" dirty="0"/>
              <a:t>GAD</a:t>
            </a:r>
            <a:r>
              <a:rPr lang="en-US" altLang="en-US" sz="2000" dirty="0"/>
              <a:t> (negative </a:t>
            </a:r>
            <a:r>
              <a:rPr lang="en-US" altLang="en-US" sz="2000" dirty="0" err="1"/>
              <a:t>emotionss</a:t>
            </a:r>
            <a:r>
              <a:rPr lang="en-US" altLang="en-US" sz="2000" dirty="0"/>
              <a:t>/hyperarousal: insomnia, fear)</a:t>
            </a:r>
          </a:p>
          <a:p>
            <a:pPr marL="0" indent="0">
              <a:buNone/>
            </a:pPr>
            <a:r>
              <a:rPr lang="en-US" altLang="en-US" sz="2000" b="1" dirty="0"/>
              <a:t>Agoraphobia</a:t>
            </a:r>
            <a:r>
              <a:rPr lang="en-US" altLang="en-US" sz="2000" dirty="0"/>
              <a:t> (intrusion/avoidance: isolation, negative)</a:t>
            </a:r>
          </a:p>
          <a:p>
            <a:pPr marL="0" indent="0">
              <a:buNone/>
            </a:pPr>
            <a:r>
              <a:rPr lang="en-US" altLang="en-US" sz="2000" b="1" dirty="0"/>
              <a:t>Specific phobia</a:t>
            </a:r>
            <a:r>
              <a:rPr lang="en-US" altLang="en-US" sz="2000" dirty="0"/>
              <a:t> (intrusion/avoidance) </a:t>
            </a:r>
          </a:p>
          <a:p>
            <a:pPr marL="0" indent="0">
              <a:buNone/>
            </a:pPr>
            <a:r>
              <a:rPr lang="en-US" altLang="en-US" sz="2000" b="1" dirty="0"/>
              <a:t>Adjustment disorder</a:t>
            </a:r>
            <a:r>
              <a:rPr lang="en-US" altLang="en-US" sz="2000" dirty="0"/>
              <a:t> (multiple subclinical elements or of a lesser degree)</a:t>
            </a:r>
          </a:p>
          <a:p>
            <a:pPr marL="0" indent="0">
              <a:buNone/>
            </a:pPr>
            <a:r>
              <a:rPr lang="en-US" altLang="en-US" sz="2000" b="1" dirty="0"/>
              <a:t>Acute Stress Disorder</a:t>
            </a:r>
            <a:r>
              <a:rPr lang="en-US" altLang="en-US" sz="2000" dirty="0"/>
              <a:t> (same, but &lt; 1 month)</a:t>
            </a:r>
          </a:p>
          <a:p>
            <a:pPr marL="0" indent="0">
              <a:buNone/>
            </a:pPr>
            <a:r>
              <a:rPr lang="en-US" altLang="en-US" sz="2000" b="1" dirty="0"/>
              <a:t>Dissociative Disorders</a:t>
            </a:r>
            <a:r>
              <a:rPr lang="en-US" altLang="en-US" sz="2000" dirty="0"/>
              <a:t> (avoidance: unconscious dissociation)</a:t>
            </a:r>
          </a:p>
          <a:p>
            <a:pPr marL="0" indent="0">
              <a:buNone/>
            </a:pPr>
            <a:r>
              <a:rPr lang="en-US" altLang="en-US" sz="2000" b="1" dirty="0"/>
              <a:t>Factious disorders</a:t>
            </a:r>
            <a:r>
              <a:rPr lang="en-US" altLang="en-US" sz="2000" dirty="0"/>
              <a:t> or </a:t>
            </a:r>
            <a:r>
              <a:rPr lang="en-US" altLang="en-US" sz="2000" b="1" dirty="0"/>
              <a:t>malingering</a:t>
            </a:r>
            <a:r>
              <a:rPr lang="en-US" altLang="en-US" sz="2000" dirty="0"/>
              <a:t> (secondary gain)</a:t>
            </a:r>
          </a:p>
        </p:txBody>
      </p:sp>
    </p:spTree>
    <p:extLst>
      <p:ext uri="{BB962C8B-B14F-4D97-AF65-F5344CB8AC3E}">
        <p14:creationId xmlns:p14="http://schemas.microsoft.com/office/powerpoint/2010/main" val="1969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BB7E5-3760-A54D-BE21-9396D6EA4AED}"/>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Treating psychosis in the context of trauma?</a:t>
            </a:r>
          </a:p>
        </p:txBody>
      </p:sp>
      <p:pic>
        <p:nvPicPr>
          <p:cNvPr id="7" name="Picture 6">
            <a:extLst>
              <a:ext uri="{FF2B5EF4-FFF2-40B4-BE49-F238E27FC236}">
                <a16:creationId xmlns:a16="http://schemas.microsoft.com/office/drawing/2014/main" id="{BBF55834-B619-0C4A-B613-67AA8A1F3832}"/>
              </a:ext>
            </a:extLst>
          </p:cNvPr>
          <p:cNvPicPr>
            <a:picLocks noChangeAspect="1"/>
          </p:cNvPicPr>
          <p:nvPr/>
        </p:nvPicPr>
        <p:blipFill rotWithShape="1">
          <a:blip r:embed="rId2"/>
          <a:srcRect r="4159" b="-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DC517FD5-EAF7-F84B-A710-C4B35C25EA63}"/>
              </a:ext>
            </a:extLst>
          </p:cNvPr>
          <p:cNvSpPr>
            <a:spLocks noGrp="1"/>
          </p:cNvSpPr>
          <p:nvPr>
            <p:ph idx="1"/>
          </p:nvPr>
        </p:nvSpPr>
        <p:spPr>
          <a:xfrm>
            <a:off x="7546848" y="2516777"/>
            <a:ext cx="3803904" cy="3660185"/>
          </a:xfrm>
        </p:spPr>
        <p:txBody>
          <a:bodyPr anchor="ctr">
            <a:normAutofit/>
          </a:bodyPr>
          <a:lstStyle/>
          <a:p>
            <a:pPr marL="0" indent="0">
              <a:buNone/>
            </a:pPr>
            <a:r>
              <a:rPr lang="en-US" sz="2200"/>
              <a:t>Evidence not supportive in the use of antipsychotics for the treatment of PTSD</a:t>
            </a:r>
          </a:p>
          <a:p>
            <a:pPr marL="0" indent="0">
              <a:buNone/>
            </a:pPr>
            <a:r>
              <a:rPr lang="en-US" sz="2200"/>
              <a:t>Risperidone is no better than placebo in the treatment of PTSD</a:t>
            </a:r>
          </a:p>
          <a:p>
            <a:pPr marL="0" indent="0">
              <a:buNone/>
            </a:pPr>
            <a:r>
              <a:rPr lang="en-US" sz="2200"/>
              <a:t>Cardiometabolic risks of antipsychotics use in PTSD is equal to or even higher than their use in other disorders</a:t>
            </a:r>
          </a:p>
        </p:txBody>
      </p:sp>
    </p:spTree>
    <p:extLst>
      <p:ext uri="{BB962C8B-B14F-4D97-AF65-F5344CB8AC3E}">
        <p14:creationId xmlns:p14="http://schemas.microsoft.com/office/powerpoint/2010/main" val="375284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667039" cy="1676603"/>
          </a:xfrm>
        </p:spPr>
        <p:txBody>
          <a:bodyPr>
            <a:normAutofit/>
          </a:bodyPr>
          <a:lstStyle/>
          <a:p>
            <a:r>
              <a:rPr lang="en-US" sz="3600" u="sng" dirty="0"/>
              <a:t>No evidence for benzodiazepines in trauma</a:t>
            </a:r>
          </a:p>
        </p:txBody>
      </p:sp>
      <p:sp>
        <p:nvSpPr>
          <p:cNvPr id="14" name="Rectangle 13">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Table - Meta Effect Size Benzo and PTSD.jpeg"/>
          <p:cNvPicPr>
            <a:picLocks noChangeAspect="1"/>
          </p:cNvPicPr>
          <p:nvPr/>
        </p:nvPicPr>
        <p:blipFill rotWithShape="1">
          <a:blip r:embed="rId3">
            <a:extLst>
              <a:ext uri="{28A0092B-C50C-407E-A947-70E740481C1C}">
                <a14:useLocalDpi xmlns:a14="http://schemas.microsoft.com/office/drawing/2010/main" val="0"/>
              </a:ext>
            </a:extLst>
          </a:blip>
          <a:srcRect r="2" b="980"/>
          <a:stretch/>
        </p:blipFill>
        <p:spPr>
          <a:xfrm>
            <a:off x="5276088" y="640082"/>
            <a:ext cx="6276250" cy="5577838"/>
          </a:xfrm>
          <a:prstGeom prst="rect">
            <a:avLst/>
          </a:prstGeom>
          <a:effectLst/>
        </p:spPr>
      </p:pic>
      <p:sp>
        <p:nvSpPr>
          <p:cNvPr id="10" name="TextBox 9">
            <a:extLst>
              <a:ext uri="{FF2B5EF4-FFF2-40B4-BE49-F238E27FC236}">
                <a16:creationId xmlns:a16="http://schemas.microsoft.com/office/drawing/2014/main" id="{5531EE78-7CCA-4523-8D60-B945C46D8B6C}"/>
              </a:ext>
            </a:extLst>
          </p:cNvPr>
          <p:cNvSpPr txBox="1"/>
          <p:nvPr/>
        </p:nvSpPr>
        <p:spPr>
          <a:xfrm>
            <a:off x="4760414" y="6519444"/>
            <a:ext cx="5397377" cy="338554"/>
          </a:xfrm>
          <a:prstGeom prst="rect">
            <a:avLst/>
          </a:prstGeom>
          <a:noFill/>
        </p:spPr>
        <p:txBody>
          <a:bodyPr wrap="square" rtlCol="0">
            <a:spAutoFit/>
          </a:bodyPr>
          <a:lstStyle/>
          <a:p>
            <a:r>
              <a:rPr lang="en-US" sz="800" dirty="0">
                <a:solidFill>
                  <a:schemeClr val="bg1"/>
                </a:solidFill>
              </a:rPr>
              <a:t>Springer, K. W., Sheridan, J., Kuo, D., &amp; Carnes, M. (2003). The long-term health outcomes of childhood abuse. </a:t>
            </a:r>
            <a:r>
              <a:rPr lang="en-US" sz="800" i="1" dirty="0">
                <a:solidFill>
                  <a:schemeClr val="bg1"/>
                </a:solidFill>
              </a:rPr>
              <a:t>Journal of General Internal Medicine</a:t>
            </a:r>
            <a:r>
              <a:rPr lang="en-US" sz="800" dirty="0">
                <a:solidFill>
                  <a:schemeClr val="bg1"/>
                </a:solidFill>
              </a:rPr>
              <a:t>, 18(10), 864-870.</a:t>
            </a:r>
            <a:endParaRPr lang="de-DE" sz="800" dirty="0">
              <a:solidFill>
                <a:schemeClr val="bg1"/>
              </a:solidFill>
            </a:endParaRPr>
          </a:p>
        </p:txBody>
      </p:sp>
    </p:spTree>
    <p:extLst>
      <p:ext uri="{BB962C8B-B14F-4D97-AF65-F5344CB8AC3E}">
        <p14:creationId xmlns:p14="http://schemas.microsoft.com/office/powerpoint/2010/main" val="162001967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9CFA-3ECF-4EAD-8F6C-F4FCBA661AD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5A85634-D96A-4A61-9B92-56678644ADDC}"/>
              </a:ext>
            </a:extLst>
          </p:cNvPr>
          <p:cNvSpPr>
            <a:spLocks noGrp="1"/>
          </p:cNvSpPr>
          <p:nvPr>
            <p:ph idx="1"/>
          </p:nvPr>
        </p:nvSpPr>
        <p:spPr/>
        <p:txBody>
          <a:bodyPr/>
          <a:lstStyle/>
          <a:p>
            <a:pPr marL="0" indent="0">
              <a:buNone/>
            </a:pPr>
            <a:r>
              <a:rPr lang="en-US" dirty="0"/>
              <a:t>Patients/Family/Friends/Providers</a:t>
            </a:r>
          </a:p>
          <a:p>
            <a:r>
              <a:rPr lang="en-US" dirty="0">
                <a:hlinkClick r:id="rId2"/>
              </a:rPr>
              <a:t>https://www.ptsd.va.gov/</a:t>
            </a:r>
            <a:endParaRPr lang="en-US" dirty="0"/>
          </a:p>
          <a:p>
            <a:pPr marL="0" indent="0">
              <a:buNone/>
            </a:pPr>
            <a:r>
              <a:rPr lang="en-US" dirty="0"/>
              <a:t>Other Patient Education</a:t>
            </a:r>
            <a:endParaRPr lang="en-US" dirty="0">
              <a:hlinkClick r:id="" action="ppaction://noaction"/>
            </a:endParaRPr>
          </a:p>
          <a:p>
            <a:r>
              <a:rPr lang="en-US" dirty="0">
                <a:hlinkClick r:id="" action="ppaction://noaction"/>
              </a:rPr>
              <a:t>https://www.nimh.nih.gov/health/publications/post-traumatic-stress-disorder-ptsd/index.shtml</a:t>
            </a:r>
          </a:p>
          <a:p>
            <a:r>
              <a:rPr lang="en-US" dirty="0">
                <a:hlinkClick r:id="" action="ppaction://noaction"/>
              </a:rPr>
              <a:t>https://www.nimh.nih.gov/health/publications/espanol/trastorno-por-estres-postraumatico/index.shtml</a:t>
            </a:r>
            <a:endParaRPr lang="en-US" dirty="0"/>
          </a:p>
          <a:p>
            <a:pPr marL="0" indent="0">
              <a:buNone/>
            </a:pPr>
            <a:endParaRPr lang="en-US" dirty="0"/>
          </a:p>
        </p:txBody>
      </p:sp>
    </p:spTree>
    <p:extLst>
      <p:ext uri="{BB962C8B-B14F-4D97-AF65-F5344CB8AC3E}">
        <p14:creationId xmlns:p14="http://schemas.microsoft.com/office/powerpoint/2010/main" val="348570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97F7-303C-4C9E-B7F0-4170973FCA69}"/>
              </a:ext>
            </a:extLst>
          </p:cNvPr>
          <p:cNvSpPr>
            <a:spLocks noGrp="1"/>
          </p:cNvSpPr>
          <p:nvPr>
            <p:ph type="title"/>
          </p:nvPr>
        </p:nvSpPr>
        <p:spPr>
          <a:xfrm>
            <a:off x="1593547" y="2928495"/>
            <a:ext cx="9404723" cy="1400530"/>
          </a:xfrm>
        </p:spPr>
        <p:txBody>
          <a:bodyPr/>
          <a:lstStyle/>
          <a:p>
            <a:r>
              <a:rPr lang="en-US" dirty="0"/>
              <a:t>Why is it important to think about trauma when thinking about SMI?</a:t>
            </a:r>
          </a:p>
        </p:txBody>
      </p:sp>
    </p:spTree>
    <p:extLst>
      <p:ext uri="{BB962C8B-B14F-4D97-AF65-F5344CB8AC3E}">
        <p14:creationId xmlns:p14="http://schemas.microsoft.com/office/powerpoint/2010/main" val="27650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1" y="640263"/>
            <a:ext cx="3284331" cy="5254510"/>
          </a:xfrm>
        </p:spPr>
        <p:txBody>
          <a:bodyPr>
            <a:normAutofit/>
          </a:bodyPr>
          <a:lstStyle/>
          <a:p>
            <a:r>
              <a:rPr lang="en-US" b="1" u="sng" dirty="0"/>
              <a:t>Trauma</a:t>
            </a:r>
            <a:r>
              <a:rPr lang="en-US" dirty="0"/>
              <a:t> is an integral part of our daily interaction with patients.</a:t>
            </a:r>
          </a:p>
        </p:txBody>
      </p:sp>
      <p:sp>
        <p:nvSpPr>
          <p:cNvPr id="3" name="Content Placeholder 2"/>
          <p:cNvSpPr>
            <a:spLocks noGrp="1"/>
          </p:cNvSpPr>
          <p:nvPr>
            <p:ph idx="1"/>
          </p:nvPr>
        </p:nvSpPr>
        <p:spPr>
          <a:xfrm>
            <a:off x="5358384" y="640263"/>
            <a:ext cx="6028944" cy="5254510"/>
          </a:xfrm>
        </p:spPr>
        <p:txBody>
          <a:bodyPr anchor="ctr">
            <a:normAutofit/>
          </a:bodyPr>
          <a:lstStyle/>
          <a:p>
            <a:endParaRPr lang="en-US" sz="2200" dirty="0">
              <a:solidFill>
                <a:schemeClr val="bg1"/>
              </a:solidFill>
            </a:endParaRPr>
          </a:p>
          <a:p>
            <a:pPr marL="0" indent="0">
              <a:buNone/>
            </a:pPr>
            <a:r>
              <a:rPr lang="en-US" sz="2400" b="1" dirty="0">
                <a:solidFill>
                  <a:schemeClr val="bg1"/>
                </a:solidFill>
              </a:rPr>
              <a:t>Physical or sexual abuse </a:t>
            </a:r>
            <a:r>
              <a:rPr lang="en-US" sz="2400" dirty="0">
                <a:solidFill>
                  <a:schemeClr val="bg1"/>
                </a:solidFill>
              </a:rPr>
              <a:t>in childhood is reported by approximately </a:t>
            </a:r>
            <a:r>
              <a:rPr lang="en-US" sz="2400" b="1" dirty="0">
                <a:solidFill>
                  <a:schemeClr val="bg1"/>
                </a:solidFill>
              </a:rPr>
              <a:t>20% to 50% of adults</a:t>
            </a:r>
          </a:p>
          <a:p>
            <a:pPr marL="0" indent="0">
              <a:buNone/>
            </a:pPr>
            <a:endParaRPr lang="en-US" sz="2400" dirty="0">
              <a:solidFill>
                <a:schemeClr val="bg1"/>
              </a:solidFill>
            </a:endParaRPr>
          </a:p>
          <a:p>
            <a:pPr marL="0" indent="0">
              <a:buNone/>
            </a:pPr>
            <a:r>
              <a:rPr lang="en-US" sz="2400" dirty="0">
                <a:solidFill>
                  <a:schemeClr val="bg1"/>
                </a:solidFill>
              </a:rPr>
              <a:t>Up to </a:t>
            </a:r>
            <a:r>
              <a:rPr lang="en-US" sz="2400" b="1" dirty="0">
                <a:solidFill>
                  <a:schemeClr val="bg1"/>
                </a:solidFill>
              </a:rPr>
              <a:t>70%</a:t>
            </a:r>
            <a:r>
              <a:rPr lang="en-US" sz="2400" dirty="0">
                <a:solidFill>
                  <a:schemeClr val="bg1"/>
                </a:solidFill>
              </a:rPr>
              <a:t> of patients with </a:t>
            </a:r>
            <a:r>
              <a:rPr lang="en-US" sz="2400" b="1" dirty="0">
                <a:solidFill>
                  <a:schemeClr val="bg1"/>
                </a:solidFill>
              </a:rPr>
              <a:t>depression</a:t>
            </a:r>
            <a:r>
              <a:rPr lang="en-US" sz="2400" dirty="0">
                <a:solidFill>
                  <a:schemeClr val="bg1"/>
                </a:solidFill>
              </a:rPr>
              <a:t>, </a:t>
            </a:r>
            <a:r>
              <a:rPr lang="en-US" sz="2400" b="1" dirty="0">
                <a:solidFill>
                  <a:schemeClr val="bg1"/>
                </a:solidFill>
              </a:rPr>
              <a:t>irritable</a:t>
            </a:r>
            <a:r>
              <a:rPr lang="en-US" sz="2400" dirty="0">
                <a:solidFill>
                  <a:schemeClr val="bg1"/>
                </a:solidFill>
              </a:rPr>
              <a:t> </a:t>
            </a:r>
            <a:r>
              <a:rPr lang="en-US" sz="2400" b="1" dirty="0">
                <a:solidFill>
                  <a:schemeClr val="bg1"/>
                </a:solidFill>
              </a:rPr>
              <a:t>bowel</a:t>
            </a:r>
            <a:r>
              <a:rPr lang="en-US" sz="2400" dirty="0">
                <a:solidFill>
                  <a:schemeClr val="bg1"/>
                </a:solidFill>
              </a:rPr>
              <a:t>, </a:t>
            </a:r>
            <a:r>
              <a:rPr lang="en-US" sz="2400" b="1" dirty="0">
                <a:solidFill>
                  <a:schemeClr val="bg1"/>
                </a:solidFill>
              </a:rPr>
              <a:t>chronic</a:t>
            </a:r>
            <a:r>
              <a:rPr lang="en-US" sz="2400" dirty="0">
                <a:solidFill>
                  <a:schemeClr val="bg1"/>
                </a:solidFill>
              </a:rPr>
              <a:t> </a:t>
            </a:r>
            <a:r>
              <a:rPr lang="en-US" sz="2400" b="1" dirty="0">
                <a:solidFill>
                  <a:schemeClr val="bg1"/>
                </a:solidFill>
              </a:rPr>
              <a:t>pain</a:t>
            </a:r>
            <a:r>
              <a:rPr lang="en-US" sz="2400" dirty="0">
                <a:solidFill>
                  <a:schemeClr val="bg1"/>
                </a:solidFill>
              </a:rPr>
              <a:t>, or </a:t>
            </a:r>
            <a:r>
              <a:rPr lang="en-US" sz="2400" b="1" dirty="0">
                <a:solidFill>
                  <a:schemeClr val="bg1"/>
                </a:solidFill>
              </a:rPr>
              <a:t>substance abuse </a:t>
            </a:r>
            <a:r>
              <a:rPr lang="en-US" sz="2400" dirty="0">
                <a:solidFill>
                  <a:schemeClr val="bg1"/>
                </a:solidFill>
              </a:rPr>
              <a:t>reported childhood physical or sexual abuse</a:t>
            </a:r>
          </a:p>
        </p:txBody>
      </p:sp>
      <p:sp>
        <p:nvSpPr>
          <p:cNvPr id="9" name="Rectangle 5">
            <a:extLst>
              <a:ext uri="{FF2B5EF4-FFF2-40B4-BE49-F238E27FC236}">
                <a16:creationId xmlns:a16="http://schemas.microsoft.com/office/drawing/2014/main" id="{34640B54-50A7-4813-8900-173C3A1A73E5}"/>
              </a:ext>
            </a:extLst>
          </p:cNvPr>
          <p:cNvSpPr>
            <a:spLocks noChangeArrowheads="1"/>
          </p:cNvSpPr>
          <p:nvPr/>
        </p:nvSpPr>
        <p:spPr bwMode="auto">
          <a:xfrm>
            <a:off x="8815171" y="6596390"/>
            <a:ext cx="360071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r>
              <a:rPr lang="en-US" sz="1000" dirty="0">
                <a:solidFill>
                  <a:schemeClr val="bg1"/>
                </a:solidFill>
              </a:rPr>
              <a:t>Springer et al.; </a:t>
            </a:r>
            <a:r>
              <a:rPr lang="de-DE" sz="1000" dirty="0">
                <a:solidFill>
                  <a:schemeClr val="bg1"/>
                </a:solidFill>
              </a:rPr>
              <a:t>J GEN INTERN MED 2003;18:864–870</a:t>
            </a:r>
            <a:endParaRPr lang="en-US" sz="1000" dirty="0">
              <a:solidFill>
                <a:schemeClr val="bg1"/>
              </a:solidFill>
            </a:endParaRPr>
          </a:p>
        </p:txBody>
      </p:sp>
    </p:spTree>
    <p:extLst>
      <p:ext uri="{BB962C8B-B14F-4D97-AF65-F5344CB8AC3E}">
        <p14:creationId xmlns:p14="http://schemas.microsoft.com/office/powerpoint/2010/main" val="13392614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16BC926D-B5F3-4E6C-AAD6-477E936FE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451" y="984250"/>
            <a:ext cx="5338763" cy="4800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9" name="Group 7" descr="IndicatorTitle">
            <a:extLst>
              <a:ext uri="{FF2B5EF4-FFF2-40B4-BE49-F238E27FC236}">
                <a16:creationId xmlns:a16="http://schemas.microsoft.com/office/drawing/2014/main" id="{FB856CF8-84EE-4E0E-A59A-00545490696F}"/>
              </a:ext>
            </a:extLst>
          </p:cNvPr>
          <p:cNvGraphicFramePr>
            <a:graphicFrameLocks noGrp="1"/>
          </p:cNvGraphicFramePr>
          <p:nvPr/>
        </p:nvGraphicFramePr>
        <p:xfrm>
          <a:off x="1841500" y="158750"/>
          <a:ext cx="8826500" cy="559680"/>
        </p:xfrm>
        <a:graphic>
          <a:graphicData uri="http://schemas.openxmlformats.org/drawingml/2006/table">
            <a:tbl>
              <a:tblPr/>
              <a:tblGrid>
                <a:gridCol w="8826500">
                  <a:extLst>
                    <a:ext uri="{9D8B030D-6E8A-4147-A177-3AD203B41FA5}">
                      <a16:colId xmlns:a16="http://schemas.microsoft.com/office/drawing/2014/main" val="4128143553"/>
                    </a:ext>
                  </a:extLst>
                </a:gridCol>
              </a:tblGrid>
              <a:tr h="47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anose="020B0604020202020204" pitchFamily="34" charset="0"/>
                        </a:rPr>
                        <a:t>Prevalence of Adverse Childhood Experiences (Adult Retrospective): 2011-2017; Showing Counties</a:t>
                      </a:r>
                    </a:p>
                  </a:txBody>
                  <a:tcPr marL="90000" marR="90000" marT="36000" marB="3600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883183668"/>
                  </a:ext>
                </a:extLst>
              </a:tr>
            </a:tbl>
          </a:graphicData>
        </a:graphic>
      </p:graphicFrame>
      <p:graphicFrame>
        <p:nvGraphicFramePr>
          <p:cNvPr id="3085" name="Group 13" descr="IndicatorTitleData">
            <a:extLst>
              <a:ext uri="{FF2B5EF4-FFF2-40B4-BE49-F238E27FC236}">
                <a16:creationId xmlns:a16="http://schemas.microsoft.com/office/drawing/2014/main" id="{5819DBD4-E2B9-420C-899B-A8DB6ED21CBE}"/>
              </a:ext>
            </a:extLst>
          </p:cNvPr>
          <p:cNvGraphicFramePr>
            <a:graphicFrameLocks noGrp="1"/>
          </p:cNvGraphicFramePr>
          <p:nvPr/>
        </p:nvGraphicFramePr>
        <p:xfrm>
          <a:off x="1841500" y="635000"/>
          <a:ext cx="8826500" cy="476250"/>
        </p:xfrm>
        <a:graphic>
          <a:graphicData uri="http://schemas.openxmlformats.org/drawingml/2006/table">
            <a:tbl>
              <a:tblPr/>
              <a:tblGrid>
                <a:gridCol w="8826500">
                  <a:extLst>
                    <a:ext uri="{9D8B030D-6E8A-4147-A177-3AD203B41FA5}">
                      <a16:colId xmlns:a16="http://schemas.microsoft.com/office/drawing/2014/main" val="1480095740"/>
                    </a:ext>
                  </a:extLst>
                </a:gridCol>
              </a:tblGrid>
              <a:tr h="47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rgbClr val="808080"/>
                          </a:solidFill>
                          <a:effectLst/>
                          <a:latin typeface="Arial" panose="020B0604020202020204" pitchFamily="34" charset="0"/>
                        </a:rPr>
                        <a:t>(Number of ACEs: 4 or More ACEs; Household Type: All Households)</a:t>
                      </a:r>
                    </a:p>
                  </a:txBody>
                  <a:tcPr marL="90000" marR="90000" marT="36000" marB="3600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880638960"/>
                  </a:ext>
                </a:extLst>
              </a:tr>
            </a:tbl>
          </a:graphicData>
        </a:graphic>
      </p:graphicFrame>
      <p:graphicFrame>
        <p:nvGraphicFramePr>
          <p:cNvPr id="3091" name="Group 19" descr="Notes">
            <a:extLst>
              <a:ext uri="{FF2B5EF4-FFF2-40B4-BE49-F238E27FC236}">
                <a16:creationId xmlns:a16="http://schemas.microsoft.com/office/drawing/2014/main" id="{913FABB5-5D65-447A-A7A1-C81FD8A916C1}"/>
              </a:ext>
            </a:extLst>
          </p:cNvPr>
          <p:cNvGraphicFramePr>
            <a:graphicFrameLocks noGrp="1"/>
          </p:cNvGraphicFramePr>
          <p:nvPr/>
        </p:nvGraphicFramePr>
        <p:xfrm>
          <a:off x="1841500" y="5715000"/>
          <a:ext cx="8826500" cy="1037200"/>
        </p:xfrm>
        <a:graphic>
          <a:graphicData uri="http://schemas.openxmlformats.org/drawingml/2006/table">
            <a:tbl>
              <a:tblPr/>
              <a:tblGrid>
                <a:gridCol w="8826500">
                  <a:extLst>
                    <a:ext uri="{9D8B030D-6E8A-4147-A177-3AD203B41FA5}">
                      <a16:colId xmlns:a16="http://schemas.microsoft.com/office/drawing/2014/main" val="2979838694"/>
                    </a:ext>
                  </a:extLst>
                </a:gridCol>
              </a:tblGrid>
              <a:tr h="508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rgbClr val="666666"/>
                          </a:solidFill>
                          <a:effectLst/>
                          <a:latin typeface="Arial" panose="020B0604020202020204" pitchFamily="34" charset="0"/>
                        </a:rPr>
                        <a:t>Definition: Estimated percentage of adults with and without adverse childhood experiences (ACEs) before age 18, by presence of children in the household and number of ACEs (e.g., among California adults ages 18 and older living in households with children in 2011-2017, 17% were exposed to four or more ACEs).</a:t>
                      </a:r>
                    </a:p>
                  </a:txBody>
                  <a:tcPr marL="90000" marR="90000" marT="36000" marB="3600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419852056"/>
                  </a:ext>
                </a:extLst>
              </a:tr>
              <a:tr h="508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rgbClr val="666666"/>
                          </a:solidFill>
                          <a:effectLst/>
                          <a:latin typeface="Arial" panose="020B0604020202020204" pitchFamily="34" charset="0"/>
                        </a:rPr>
                        <a:t>Data Source:</a:t>
                      </a:r>
                      <a:r>
                        <a:rPr kumimoji="0" lang="en-US" altLang="en-US" sz="1000" b="0" i="0" u="none" strike="noStrike" cap="none" normalizeH="0" baseline="0">
                          <a:ln>
                            <a:noFill/>
                          </a:ln>
                          <a:solidFill>
                            <a:srgbClr val="666666"/>
                          </a:solidFill>
                          <a:effectLst/>
                          <a:latin typeface="Arial" panose="020B0604020202020204" pitchFamily="34" charset="0"/>
                          <a:hlinkClick r:id="rId3"/>
                        </a:rPr>
                        <a:t>As cited on kidsdata.org</a:t>
                      </a:r>
                      <a:r>
                        <a:rPr kumimoji="0" lang="en-US" altLang="en-US" sz="1000" b="0" i="0" u="none" strike="noStrike" cap="none" normalizeH="0" baseline="0">
                          <a:ln>
                            <a:noFill/>
                          </a:ln>
                          <a:solidFill>
                            <a:srgbClr val="666666"/>
                          </a:solidFill>
                          <a:effectLst/>
                          <a:latin typeface="Arial" panose="020B0604020202020204" pitchFamily="34" charset="0"/>
                        </a:rPr>
                        <a:t>,UC Davis Violence Prevention Research Program, tabulation of data from the California Behavioral Risk Factor Surveillance System and American Community Survey (Apr. 2020).</a:t>
                      </a:r>
                    </a:p>
                  </a:txBody>
                  <a:tcPr marL="90000" marR="90000" marT="36000" marB="3600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194280182"/>
                  </a:ext>
                </a:extLst>
              </a:tr>
            </a:tbl>
          </a:graphicData>
        </a:graphic>
      </p:graphicFrame>
      <p:sp>
        <p:nvSpPr>
          <p:cNvPr id="7" name="Arrow: Right 6">
            <a:extLst>
              <a:ext uri="{FF2B5EF4-FFF2-40B4-BE49-F238E27FC236}">
                <a16:creationId xmlns:a16="http://schemas.microsoft.com/office/drawing/2014/main" id="{8008C4A8-9581-4903-A90C-86B5B5170755}"/>
              </a:ext>
            </a:extLst>
          </p:cNvPr>
          <p:cNvSpPr/>
          <p:nvPr/>
        </p:nvSpPr>
        <p:spPr>
          <a:xfrm rot="19837330">
            <a:off x="3338934" y="3552471"/>
            <a:ext cx="556767" cy="203652"/>
          </a:xfrm>
          <a:prstGeom prst="rightArrow">
            <a:avLst/>
          </a:prstGeom>
          <a:solidFill>
            <a:schemeClr val="accent1">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8330E2-A720-464F-8828-7341D39787E9}"/>
              </a:ext>
            </a:extLst>
          </p:cNvPr>
          <p:cNvPicPr>
            <a:picLocks noChangeAspect="1"/>
          </p:cNvPicPr>
          <p:nvPr/>
        </p:nvPicPr>
        <p:blipFill>
          <a:blip r:embed="rId2"/>
          <a:stretch>
            <a:fillRect/>
          </a:stretch>
        </p:blipFill>
        <p:spPr>
          <a:xfrm>
            <a:off x="1940794" y="821608"/>
            <a:ext cx="8310412" cy="5214784"/>
          </a:xfrm>
          <a:prstGeom prst="rect">
            <a:avLst/>
          </a:prstGeom>
        </p:spPr>
      </p:pic>
    </p:spTree>
    <p:extLst>
      <p:ext uri="{BB962C8B-B14F-4D97-AF65-F5344CB8AC3E}">
        <p14:creationId xmlns:p14="http://schemas.microsoft.com/office/powerpoint/2010/main" val="197937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5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4FA7FA-C8C2-47C8-9B6C-B780719ADD04}"/>
              </a:ext>
            </a:extLst>
          </p:cNvPr>
          <p:cNvPicPr>
            <a:picLocks noChangeAspect="1"/>
          </p:cNvPicPr>
          <p:nvPr/>
        </p:nvPicPr>
        <p:blipFill>
          <a:blip r:embed="rId2"/>
          <a:stretch>
            <a:fillRect/>
          </a:stretch>
        </p:blipFill>
        <p:spPr>
          <a:xfrm>
            <a:off x="2394295" y="643467"/>
            <a:ext cx="7403410" cy="5571066"/>
          </a:xfrm>
          <a:prstGeom prst="rect">
            <a:avLst/>
          </a:prstGeom>
        </p:spPr>
      </p:pic>
    </p:spTree>
    <p:extLst>
      <p:ext uri="{BB962C8B-B14F-4D97-AF65-F5344CB8AC3E}">
        <p14:creationId xmlns:p14="http://schemas.microsoft.com/office/powerpoint/2010/main" val="173714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4C8EC2E-76F8-489C-AEE0-362A555B5AAF}"/>
              </a:ext>
            </a:extLst>
          </p:cNvPr>
          <p:cNvPicPr>
            <a:picLocks noChangeAspect="1"/>
          </p:cNvPicPr>
          <p:nvPr/>
        </p:nvPicPr>
        <p:blipFill>
          <a:blip r:embed="rId2"/>
          <a:stretch>
            <a:fillRect/>
          </a:stretch>
        </p:blipFill>
        <p:spPr>
          <a:xfrm>
            <a:off x="2699008" y="643467"/>
            <a:ext cx="6793983" cy="5571066"/>
          </a:xfrm>
          <a:prstGeom prst="rect">
            <a:avLst/>
          </a:prstGeom>
        </p:spPr>
      </p:pic>
    </p:spTree>
    <p:extLst>
      <p:ext uri="{BB962C8B-B14F-4D97-AF65-F5344CB8AC3E}">
        <p14:creationId xmlns:p14="http://schemas.microsoft.com/office/powerpoint/2010/main" val="6086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B8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6B14C20E-59CB-40FC-B839-61BA26058449}"/>
              </a:ext>
            </a:extLst>
          </p:cNvPr>
          <p:cNvPicPr>
            <a:picLocks noGrp="1" noChangeAspect="1"/>
          </p:cNvPicPr>
          <p:nvPr>
            <p:ph idx="1"/>
          </p:nvPr>
        </p:nvPicPr>
        <p:blipFill rotWithShape="1">
          <a:blip r:embed="rId2"/>
          <a:srcRect t="6857" b="3941"/>
          <a:stretch/>
        </p:blipFill>
        <p:spPr>
          <a:xfrm>
            <a:off x="248047" y="289775"/>
            <a:ext cx="9527017" cy="6403261"/>
          </a:xfrm>
          <a:prstGeom prst="rect">
            <a:avLst/>
          </a:prstGeom>
          <a:effectLst/>
        </p:spPr>
      </p:pic>
      <p:sp>
        <p:nvSpPr>
          <p:cNvPr id="14" name="Arrow: Right 13">
            <a:extLst>
              <a:ext uri="{FF2B5EF4-FFF2-40B4-BE49-F238E27FC236}">
                <a16:creationId xmlns:a16="http://schemas.microsoft.com/office/drawing/2014/main" id="{7F05B4B4-4D6E-4F17-9F88-6F53288E8ECB}"/>
              </a:ext>
            </a:extLst>
          </p:cNvPr>
          <p:cNvSpPr/>
          <p:nvPr/>
        </p:nvSpPr>
        <p:spPr>
          <a:xfrm rot="19837330">
            <a:off x="5662066" y="4212781"/>
            <a:ext cx="653697" cy="267599"/>
          </a:xfrm>
          <a:prstGeom prst="rightArrow">
            <a:avLst/>
          </a:prstGeom>
          <a:solidFill>
            <a:srgbClr val="0070C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1796139-4CD7-4197-88D3-FBB89D7E4FA1}"/>
              </a:ext>
            </a:extLst>
          </p:cNvPr>
          <p:cNvPicPr>
            <a:picLocks noChangeAspect="1"/>
          </p:cNvPicPr>
          <p:nvPr/>
        </p:nvPicPr>
        <p:blipFill>
          <a:blip r:embed="rId3"/>
          <a:stretch>
            <a:fillRect/>
          </a:stretch>
        </p:blipFill>
        <p:spPr>
          <a:xfrm>
            <a:off x="5011555" y="1370843"/>
            <a:ext cx="4601075" cy="5322193"/>
          </a:xfrm>
          <a:prstGeom prst="rect">
            <a:avLst/>
          </a:prstGeom>
        </p:spPr>
      </p:pic>
    </p:spTree>
    <p:extLst>
      <p:ext uri="{BB962C8B-B14F-4D97-AF65-F5344CB8AC3E}">
        <p14:creationId xmlns:p14="http://schemas.microsoft.com/office/powerpoint/2010/main" val="114720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16BC926D-B5F3-4E6C-AAD6-477E936FE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451" y="984250"/>
            <a:ext cx="5338763" cy="4800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9" name="Group 7" descr="IndicatorTitle">
            <a:extLst>
              <a:ext uri="{FF2B5EF4-FFF2-40B4-BE49-F238E27FC236}">
                <a16:creationId xmlns:a16="http://schemas.microsoft.com/office/drawing/2014/main" id="{FB856CF8-84EE-4E0E-A59A-00545490696F}"/>
              </a:ext>
            </a:extLst>
          </p:cNvPr>
          <p:cNvGraphicFramePr>
            <a:graphicFrameLocks noGrp="1"/>
          </p:cNvGraphicFramePr>
          <p:nvPr/>
        </p:nvGraphicFramePr>
        <p:xfrm>
          <a:off x="1841500" y="158750"/>
          <a:ext cx="8826500" cy="559680"/>
        </p:xfrm>
        <a:graphic>
          <a:graphicData uri="http://schemas.openxmlformats.org/drawingml/2006/table">
            <a:tbl>
              <a:tblPr/>
              <a:tblGrid>
                <a:gridCol w="8826500">
                  <a:extLst>
                    <a:ext uri="{9D8B030D-6E8A-4147-A177-3AD203B41FA5}">
                      <a16:colId xmlns:a16="http://schemas.microsoft.com/office/drawing/2014/main" val="4128143553"/>
                    </a:ext>
                  </a:extLst>
                </a:gridCol>
              </a:tblGrid>
              <a:tr h="47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anose="020B0604020202020204" pitchFamily="34" charset="0"/>
                        </a:rPr>
                        <a:t>Prevalence of Adverse Childhood Experiences (Adult Retrospective): 2011-2017; Showing Counties</a:t>
                      </a:r>
                    </a:p>
                  </a:txBody>
                  <a:tcPr marL="90000" marR="90000" marT="36000" marB="3600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883183668"/>
                  </a:ext>
                </a:extLst>
              </a:tr>
            </a:tbl>
          </a:graphicData>
        </a:graphic>
      </p:graphicFrame>
      <p:graphicFrame>
        <p:nvGraphicFramePr>
          <p:cNvPr id="3085" name="Group 13" descr="IndicatorTitleData">
            <a:extLst>
              <a:ext uri="{FF2B5EF4-FFF2-40B4-BE49-F238E27FC236}">
                <a16:creationId xmlns:a16="http://schemas.microsoft.com/office/drawing/2014/main" id="{5819DBD4-E2B9-420C-899B-A8DB6ED21CBE}"/>
              </a:ext>
            </a:extLst>
          </p:cNvPr>
          <p:cNvGraphicFramePr>
            <a:graphicFrameLocks noGrp="1"/>
          </p:cNvGraphicFramePr>
          <p:nvPr/>
        </p:nvGraphicFramePr>
        <p:xfrm>
          <a:off x="1841500" y="635000"/>
          <a:ext cx="8826500" cy="476250"/>
        </p:xfrm>
        <a:graphic>
          <a:graphicData uri="http://schemas.openxmlformats.org/drawingml/2006/table">
            <a:tbl>
              <a:tblPr/>
              <a:tblGrid>
                <a:gridCol w="8826500">
                  <a:extLst>
                    <a:ext uri="{9D8B030D-6E8A-4147-A177-3AD203B41FA5}">
                      <a16:colId xmlns:a16="http://schemas.microsoft.com/office/drawing/2014/main" val="1480095740"/>
                    </a:ext>
                  </a:extLst>
                </a:gridCol>
              </a:tblGrid>
              <a:tr h="47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a:ln>
                            <a:noFill/>
                          </a:ln>
                          <a:solidFill>
                            <a:srgbClr val="808080"/>
                          </a:solidFill>
                          <a:effectLst/>
                          <a:latin typeface="Arial" panose="020B0604020202020204" pitchFamily="34" charset="0"/>
                        </a:rPr>
                        <a:t>(Number of ACEs: 4 or More ACEs; Household Type: All Households)</a:t>
                      </a:r>
                    </a:p>
                  </a:txBody>
                  <a:tcPr marL="90000" marR="90000" marT="36000" marB="3600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880638960"/>
                  </a:ext>
                </a:extLst>
              </a:tr>
            </a:tbl>
          </a:graphicData>
        </a:graphic>
      </p:graphicFrame>
      <p:graphicFrame>
        <p:nvGraphicFramePr>
          <p:cNvPr id="3091" name="Group 19" descr="Notes">
            <a:extLst>
              <a:ext uri="{FF2B5EF4-FFF2-40B4-BE49-F238E27FC236}">
                <a16:creationId xmlns:a16="http://schemas.microsoft.com/office/drawing/2014/main" id="{913FABB5-5D65-447A-A7A1-C81FD8A916C1}"/>
              </a:ext>
            </a:extLst>
          </p:cNvPr>
          <p:cNvGraphicFramePr>
            <a:graphicFrameLocks noGrp="1"/>
          </p:cNvGraphicFramePr>
          <p:nvPr/>
        </p:nvGraphicFramePr>
        <p:xfrm>
          <a:off x="1841500" y="5715000"/>
          <a:ext cx="8826500" cy="1037200"/>
        </p:xfrm>
        <a:graphic>
          <a:graphicData uri="http://schemas.openxmlformats.org/drawingml/2006/table">
            <a:tbl>
              <a:tblPr/>
              <a:tblGrid>
                <a:gridCol w="8826500">
                  <a:extLst>
                    <a:ext uri="{9D8B030D-6E8A-4147-A177-3AD203B41FA5}">
                      <a16:colId xmlns:a16="http://schemas.microsoft.com/office/drawing/2014/main" val="2979838694"/>
                    </a:ext>
                  </a:extLst>
                </a:gridCol>
              </a:tblGrid>
              <a:tr h="508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rgbClr val="666666"/>
                          </a:solidFill>
                          <a:effectLst/>
                          <a:latin typeface="Arial" panose="020B0604020202020204" pitchFamily="34" charset="0"/>
                        </a:rPr>
                        <a:t>Definition: Estimated percentage of adults with and without adverse childhood experiences (ACEs) before age 18, by presence of children in the household and number of ACEs (e.g., among California adults ages 18 and older living in households with children in 2011-2017, 17% were exposed to four or more ACEs).</a:t>
                      </a:r>
                    </a:p>
                  </a:txBody>
                  <a:tcPr marL="90000" marR="90000" marT="36000" marB="3600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419852056"/>
                  </a:ext>
                </a:extLst>
              </a:tr>
              <a:tr h="508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rgbClr val="666666"/>
                          </a:solidFill>
                          <a:effectLst/>
                          <a:latin typeface="Arial" panose="020B0604020202020204" pitchFamily="34" charset="0"/>
                        </a:rPr>
                        <a:t>Data Source:</a:t>
                      </a:r>
                      <a:r>
                        <a:rPr kumimoji="0" lang="en-US" altLang="en-US" sz="1000" b="0" i="0" u="none" strike="noStrike" cap="none" normalizeH="0" baseline="0">
                          <a:ln>
                            <a:noFill/>
                          </a:ln>
                          <a:solidFill>
                            <a:srgbClr val="666666"/>
                          </a:solidFill>
                          <a:effectLst/>
                          <a:latin typeface="Arial" panose="020B0604020202020204" pitchFamily="34" charset="0"/>
                          <a:hlinkClick r:id="rId3"/>
                        </a:rPr>
                        <a:t>As cited on kidsdata.org</a:t>
                      </a:r>
                      <a:r>
                        <a:rPr kumimoji="0" lang="en-US" altLang="en-US" sz="1000" b="0" i="0" u="none" strike="noStrike" cap="none" normalizeH="0" baseline="0">
                          <a:ln>
                            <a:noFill/>
                          </a:ln>
                          <a:solidFill>
                            <a:srgbClr val="666666"/>
                          </a:solidFill>
                          <a:effectLst/>
                          <a:latin typeface="Arial" panose="020B0604020202020204" pitchFamily="34" charset="0"/>
                        </a:rPr>
                        <a:t>,UC Davis Violence Prevention Research Program, tabulation of data from the California Behavioral Risk Factor Surveillance System and American Community Survey (Apr. 2020).</a:t>
                      </a:r>
                    </a:p>
                  </a:txBody>
                  <a:tcPr marL="90000" marR="90000" marT="36000" marB="3600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194280182"/>
                  </a:ext>
                </a:extLst>
              </a:tr>
            </a:tbl>
          </a:graphicData>
        </a:graphic>
      </p:graphicFrame>
      <p:sp>
        <p:nvSpPr>
          <p:cNvPr id="7" name="Arrow: Right 6">
            <a:extLst>
              <a:ext uri="{FF2B5EF4-FFF2-40B4-BE49-F238E27FC236}">
                <a16:creationId xmlns:a16="http://schemas.microsoft.com/office/drawing/2014/main" id="{8008C4A8-9581-4903-A90C-86B5B5170755}"/>
              </a:ext>
            </a:extLst>
          </p:cNvPr>
          <p:cNvSpPr/>
          <p:nvPr/>
        </p:nvSpPr>
        <p:spPr>
          <a:xfrm rot="19837330">
            <a:off x="3338934" y="3552471"/>
            <a:ext cx="556767" cy="203652"/>
          </a:xfrm>
          <a:prstGeom prst="rightArrow">
            <a:avLst/>
          </a:prstGeom>
          <a:solidFill>
            <a:schemeClr val="accent1">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9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339865CACC004BADE57DE4D0CE754A" ma:contentTypeVersion="10" ma:contentTypeDescription="Create a new document." ma:contentTypeScope="" ma:versionID="faa7525f9aeb5209355ea5425ce5a47a">
  <xsd:schema xmlns:xsd="http://www.w3.org/2001/XMLSchema" xmlns:xs="http://www.w3.org/2001/XMLSchema" xmlns:p="http://schemas.microsoft.com/office/2006/metadata/properties" xmlns:ns3="de0b94c2-cfdd-433b-b32b-664a0296446a" xmlns:ns4="c5b27c46-6466-4367-a9c4-0c499b4807df" targetNamespace="http://schemas.microsoft.com/office/2006/metadata/properties" ma:root="true" ma:fieldsID="a12d061b5e26f8caca876a2fceec345d" ns3:_="" ns4:_="">
    <xsd:import namespace="de0b94c2-cfdd-433b-b32b-664a0296446a"/>
    <xsd:import namespace="c5b27c46-6466-4367-a9c4-0c499b4807d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b94c2-cfdd-433b-b32b-664a0296446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b27c46-6466-4367-a9c4-0c499b4807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09A11F-C457-4A1F-8695-D8C3CAF241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b94c2-cfdd-433b-b32b-664a0296446a"/>
    <ds:schemaRef ds:uri="c5b27c46-6466-4367-a9c4-0c499b480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133612-A778-4844-993B-6544F853E523}">
  <ds:schemaRefs>
    <ds:schemaRef ds:uri="http://schemas.microsoft.com/sharepoint/v3/contenttype/forms"/>
  </ds:schemaRefs>
</ds:datastoreItem>
</file>

<file path=customXml/itemProps3.xml><?xml version="1.0" encoding="utf-8"?>
<ds:datastoreItem xmlns:ds="http://schemas.openxmlformats.org/officeDocument/2006/customXml" ds:itemID="{178EC1CD-6A46-4255-B144-70C5A5A61AF5}">
  <ds:schemaRefs>
    <ds:schemaRef ds:uri="http://schemas.microsoft.com/office/2006/metadata/properties"/>
    <ds:schemaRef ds:uri="http://www.w3.org/XML/1998/namespace"/>
    <ds:schemaRef ds:uri="http://purl.org/dc/terms/"/>
    <ds:schemaRef ds:uri="de0b94c2-cfdd-433b-b32b-664a0296446a"/>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5b27c46-6466-4367-a9c4-0c499b4807df"/>
  </ds:schemaRefs>
</ds:datastoreItem>
</file>

<file path=docProps/app.xml><?xml version="1.0" encoding="utf-8"?>
<Properties xmlns="http://schemas.openxmlformats.org/officeDocument/2006/extended-properties" xmlns:vt="http://schemas.openxmlformats.org/officeDocument/2006/docPropsVTypes">
  <TotalTime>17804</TotalTime>
  <Words>1298</Words>
  <Application>Microsoft Office PowerPoint</Application>
  <PresentationFormat>Widescreen</PresentationFormat>
  <Paragraphs>81</Paragraphs>
  <Slides>19</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NexusSerif</vt:lpstr>
      <vt:lpstr>Open Sans</vt:lpstr>
      <vt:lpstr>starbats</vt:lpstr>
      <vt:lpstr>Times New Roman</vt:lpstr>
      <vt:lpstr>Office Theme</vt:lpstr>
      <vt:lpstr>Broadening the Lens of Serious Mental Health Health: The Impact of Trauma</vt:lpstr>
      <vt:lpstr>Why is it important to think about trauma when thinking about SMI?</vt:lpstr>
      <vt:lpstr>Trauma is an integral part of our daily interaction with patients.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Reconceptualizing Psychosis in the Context of Trauma</vt:lpstr>
      <vt:lpstr>Reconceptualizing Psychosis in the Context of Trauma</vt:lpstr>
      <vt:lpstr>Reconceptualizing Psychosis in the Context of Trauma</vt:lpstr>
      <vt:lpstr>PowerPoint Presentation</vt:lpstr>
      <vt:lpstr>Dx Differential Challenging Due to Overlapping Symptoms of Trauma</vt:lpstr>
      <vt:lpstr>Treating psychosis in the context of trauma?</vt:lpstr>
      <vt:lpstr>No evidence for benzodiazepines in trauma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Broadening the Lens of Trauma in Community Health</dc:title>
  <dc:creator>Alexander Threlfall</dc:creator>
  <cp:lastModifiedBy>Alexander Threlfall</cp:lastModifiedBy>
  <cp:revision>13</cp:revision>
  <dcterms:created xsi:type="dcterms:W3CDTF">2021-02-25T16:00:00Z</dcterms:created>
  <dcterms:modified xsi:type="dcterms:W3CDTF">2021-06-08T04:26:23Z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0x010100DC339865CACC004BADE57DE4D0CE754A</vt:lpwstr>
  </property>
</Properties>
</file>